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6"/>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05" r:id="rId31"/>
    <p:sldId id="282" r:id="rId32"/>
    <p:sldId id="284" r:id="rId33"/>
    <p:sldId id="307" r:id="rId34"/>
    <p:sldId id="306" r:id="rId35"/>
  </p:sldIdLst>
  <p:sldSz cx="9144000" cy="6858000" type="screen4x3"/>
  <p:notesSz cx="6858000" cy="9144000"/>
  <p:embeddedFontLst>
    <p:embeddedFont>
      <p:font typeface="Bahnschrift Condensed" panose="020B0502040204020203" pitchFamily="34" charset="0"/>
      <p:regular r:id="rId37"/>
      <p:bold r:id="rId38"/>
    </p:embeddedFont>
    <p:embeddedFont>
      <p:font typeface="Century Gothic" panose="020B0502020202020204" pitchFamily="34" charset="0"/>
      <p:regular r:id="rId39"/>
      <p:bold r:id="rId40"/>
      <p:italic r:id="rId41"/>
      <p:boldItalic r:id="rId42"/>
    </p:embeddedFont>
    <p:embeddedFont>
      <p:font typeface="メイリオ" panose="020B0604030504040204" pitchFamily="50" charset="-128"/>
      <p:regular r:id="rId43"/>
      <p:bold r:id="rId44"/>
      <p:italic r:id="rId45"/>
      <p:boldItalic r:id="rId46"/>
    </p:embeddedFont>
    <p:embeddedFont>
      <p:font typeface="游ゴシック" panose="020B0400000000000000" pitchFamily="50" charset="-128"/>
      <p:regular r:id="rId47"/>
      <p:bold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27</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844606560"/>
              </p:ext>
            </p:extLst>
          </p:nvPr>
        </p:nvGraphicFramePr>
        <p:xfrm>
          <a:off x="599845" y="969361"/>
          <a:ext cx="6339034" cy="3779520"/>
        </p:xfrm>
        <a:graphic>
          <a:graphicData uri="http://schemas.openxmlformats.org/drawingml/2006/table">
            <a:tbl>
              <a:tblPr firstRow="1" bandRow="1">
                <a:tableStyleId>{5C22544A-7EE6-4342-B048-85BDC9FD1C3A}</a:tableStyleId>
              </a:tblPr>
              <a:tblGrid>
                <a:gridCol w="713104">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2019.12.10</a:t>
                      </a:r>
                      <a:endParaRPr kumimoji="1" lang="ja-JP" altLang="en-US" sz="800"/>
                    </a:p>
                  </a:txBody>
                  <a:tcPr/>
                </a:tc>
                <a:tc>
                  <a:txBody>
                    <a:bodyPr/>
                    <a:lstStyle/>
                    <a:p>
                      <a:r>
                        <a:rPr kumimoji="1" lang="en-US" altLang="ja-JP" sz="80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a:t>2019.12.27</a:t>
                      </a:r>
                      <a:endParaRPr kumimoji="1" lang="ja-JP" altLang="en-US" sz="800"/>
                    </a:p>
                  </a:txBody>
                  <a:tcPr/>
                </a:tc>
                <a:tc>
                  <a:txBody>
                    <a:bodyPr/>
                    <a:lstStyle/>
                    <a:p>
                      <a:r>
                        <a:rPr kumimoji="1" lang="ja-JP" altLang="en-US" sz="800"/>
                        <a:t>・部隊のコピーについて記載（</a:t>
                      </a:r>
                      <a:r>
                        <a:rPr kumimoji="1" lang="en-US" altLang="ja-JP" sz="800"/>
                        <a:t>P.2</a:t>
                      </a:r>
                      <a:r>
                        <a:rPr kumimoji="1" lang="ja-JP" altLang="en-US" sz="800"/>
                        <a:t>、</a:t>
                      </a:r>
                      <a:r>
                        <a:rPr kumimoji="1" lang="en-US" altLang="ja-JP" sz="800"/>
                        <a:t>13-14</a:t>
                      </a:r>
                      <a:r>
                        <a:rPr kumimoji="1" lang="ja-JP" altLang="en-US" sz="800"/>
                        <a:t>）</a:t>
                      </a:r>
                      <a:endParaRPr kumimoji="1" lang="en-US" altLang="ja-JP" sz="800"/>
                    </a:p>
                    <a:p>
                      <a:r>
                        <a:rPr kumimoji="1" lang="ja-JP" altLang="en-US" sz="800"/>
                        <a:t>・トップ画面に支援兵器を追加。（</a:t>
                      </a:r>
                      <a:r>
                        <a:rPr kumimoji="1" lang="en-US" altLang="ja-JP" sz="800"/>
                        <a:t>P.5</a:t>
                      </a:r>
                      <a:r>
                        <a:rPr kumimoji="1" lang="ja-JP" altLang="en-US" sz="800"/>
                        <a:t>）</a:t>
                      </a:r>
                      <a:endParaRPr kumimoji="1" lang="en-US" altLang="ja-JP" sz="800"/>
                    </a:p>
                    <a:p>
                      <a:r>
                        <a:rPr kumimoji="1" lang="ja-JP" altLang="en-US" sz="800"/>
                        <a:t>・フロー修正（</a:t>
                      </a:r>
                      <a:r>
                        <a:rPr kumimoji="1" lang="en-US" altLang="ja-JP" sz="800"/>
                        <a:t>P.6-7</a:t>
                      </a:r>
                      <a:r>
                        <a:rPr kumimoji="1" lang="ja-JP" altLang="en-US" sz="800"/>
                        <a:t>）</a:t>
                      </a:r>
                      <a:endParaRPr kumimoji="1" lang="en-US" altLang="ja-JP" sz="800"/>
                    </a:p>
                    <a:p>
                      <a:r>
                        <a:rPr kumimoji="1" lang="ja-JP" altLang="en-US" sz="800"/>
                        <a:t>・部隊編成画面修正（</a:t>
                      </a:r>
                      <a:r>
                        <a:rPr kumimoji="1" lang="en-US" altLang="ja-JP" sz="800"/>
                        <a:t>P.8-11</a:t>
                      </a:r>
                      <a:r>
                        <a:rPr kumimoji="1" lang="ja-JP" altLang="en-US" sz="800"/>
                        <a:t>）</a:t>
                      </a:r>
                      <a:endParaRPr kumimoji="1" lang="en-US" altLang="ja-JP" sz="800"/>
                    </a:p>
                    <a:p>
                      <a:r>
                        <a:rPr kumimoji="1" lang="ja-JP" altLang="en-US" sz="800"/>
                        <a:t>・キャラ選択画面修正（</a:t>
                      </a:r>
                      <a:r>
                        <a:rPr kumimoji="1" lang="en-US" altLang="ja-JP" sz="800"/>
                        <a:t>P.15</a:t>
                      </a:r>
                      <a:r>
                        <a:rPr kumimoji="1" lang="ja-JP" altLang="en-US" sz="800"/>
                        <a:t>）</a:t>
                      </a:r>
                      <a:endParaRPr kumimoji="1" lang="en-US" altLang="ja-JP" sz="800"/>
                    </a:p>
                    <a:p>
                      <a:r>
                        <a:rPr kumimoji="1" lang="ja-JP" altLang="en-US" sz="800"/>
                        <a:t>・支援兵器用キャラ選択画面削除（</a:t>
                      </a:r>
                      <a:r>
                        <a:rPr kumimoji="1" lang="en-US" altLang="ja-JP" sz="800"/>
                        <a:t>P.16</a:t>
                      </a:r>
                      <a:r>
                        <a:rPr kumimoji="1" lang="ja-JP" altLang="en-US" sz="800"/>
                        <a:t>）</a:t>
                      </a:r>
                      <a:endParaRPr kumimoji="1" lang="en-US" altLang="ja-JP" sz="800"/>
                    </a:p>
                    <a:p>
                      <a:r>
                        <a:rPr kumimoji="1" lang="ja-JP" altLang="en-US" sz="800"/>
                        <a:t>・武器セット画面修正（</a:t>
                      </a:r>
                      <a:r>
                        <a:rPr kumimoji="1" lang="en-US" altLang="ja-JP" sz="80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a:t>2020.01.08</a:t>
                      </a:r>
                      <a:endParaRPr kumimoji="1" lang="ja-JP" altLang="en-US" sz="800"/>
                    </a:p>
                  </a:txBody>
                  <a:tcPr/>
                </a:tc>
                <a:tc>
                  <a:txBody>
                    <a:bodyPr/>
                    <a:lstStyle/>
                    <a:p>
                      <a:r>
                        <a:rPr kumimoji="1" lang="ja-JP" altLang="en-US" sz="800"/>
                        <a:t>・おまかせ編成ウィンドウ追加</a:t>
                      </a:r>
                      <a:r>
                        <a:rPr kumimoji="1" lang="en-US" altLang="ja-JP" sz="80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a:t>2020.01.20</a:t>
                      </a:r>
                      <a:endParaRPr kumimoji="1" lang="en-US" altLang="ja-JP" sz="800"/>
                    </a:p>
                  </a:txBody>
                  <a:tcPr/>
                </a:tc>
                <a:tc>
                  <a:txBody>
                    <a:bodyPr/>
                    <a:lstStyle/>
                    <a:p>
                      <a:pPr lvl="0">
                        <a:buNone/>
                      </a:pPr>
                      <a:r>
                        <a:rPr lang="en-US" altLang="ja-JP" sz="800"/>
                        <a:t>P30 </a:t>
                      </a:r>
                      <a:r>
                        <a:rPr lang="en-US" altLang="ja-JP" sz="800" err="1"/>
                        <a:t>おまかせパラメータを複数選択出来ないことを追記</a:t>
                      </a:r>
                      <a:r>
                        <a:rPr lang="en-US" altLang="ja-JP" sz="800"/>
                        <a:t>(増本)</a:t>
                      </a:r>
                      <a:endParaRPr kumimoji="1" lang="en-US" altLang="ja-JP" sz="80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a:t>2020.01.23</a:t>
                      </a:r>
                    </a:p>
                  </a:txBody>
                  <a:tcPr/>
                </a:tc>
                <a:tc>
                  <a:txBody>
                    <a:bodyPr/>
                    <a:lstStyle/>
                    <a:p>
                      <a:pPr lvl="0">
                        <a:buNone/>
                      </a:pPr>
                      <a:r>
                        <a:rPr lang="en-US" altLang="ja-JP" sz="800"/>
                        <a:t>P30 #330 開発中のキャラを選択できないように変更</a:t>
                      </a:r>
                      <a:r>
                        <a:rPr lang="en-US" sz="800" b="0" i="0" u="none" strike="noStrike" noProof="0">
                          <a:latin typeface="Century Gothic"/>
                        </a:rPr>
                        <a:t>(増本)</a:t>
                      </a:r>
                      <a:endParaRPr lang="ja-JP" altLang="en-US"/>
                    </a:p>
                    <a:p>
                      <a:pPr lvl="0">
                        <a:buNone/>
                      </a:pPr>
                      <a:r>
                        <a:rPr lang="en-US" altLang="ja-JP" sz="800"/>
                        <a:t>　　「パラメータ」を「ソート」に変更し、ALLを廃止。</a:t>
                      </a:r>
                      <a:r>
                        <a:rPr lang="en-US" sz="800" b="0" i="0" u="none" strike="noStrike" noProof="0">
                          <a:latin typeface="Century Gothic"/>
                        </a:rPr>
                        <a:t>(増本)</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r h="0">
                <a:tc>
                  <a:txBody>
                    <a:bodyPr/>
                    <a:lstStyle/>
                    <a:p>
                      <a:pPr lvl="0">
                        <a:buNone/>
                      </a:pPr>
                      <a:r>
                        <a:rPr kumimoji="1" lang="en-US" altLang="ja-JP" sz="800"/>
                        <a:t>2020.2.6</a:t>
                      </a:r>
                    </a:p>
                  </a:txBody>
                  <a:tcPr/>
                </a:tc>
                <a:tc>
                  <a:txBody>
                    <a:bodyPr/>
                    <a:lstStyle/>
                    <a:p>
                      <a:pPr lvl="0">
                        <a:buNone/>
                      </a:pPr>
                      <a:r>
                        <a:rPr kumimoji="1" lang="ja-JP" altLang="en-US" sz="800" b="0" i="0" u="none" strike="noStrike" noProof="0">
                          <a:latin typeface="Century Gothic"/>
                        </a:rPr>
                        <a:t>・支援兵器を入手後に未設定の場合の挙動について追記。（</a:t>
                      </a:r>
                      <a:r>
                        <a:rPr kumimoji="1" lang="en-US" altLang="ja-JP" sz="800" b="0" i="0" u="none" strike="noStrike" noProof="0">
                          <a:latin typeface="Century Gothic"/>
                        </a:rPr>
                        <a:t>P.2)</a:t>
                      </a:r>
                      <a:r>
                        <a:rPr kumimoji="1" lang="ja-JP" altLang="en-US" sz="800" b="0" i="0" u="none" strike="noStrike" noProof="0">
                          <a:latin typeface="Century Gothic"/>
                        </a:rPr>
                        <a:t>宮田</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5584040"/>
                  </a:ext>
                </a:extLst>
              </a:tr>
              <a:tr h="0">
                <a:tc>
                  <a:txBody>
                    <a:bodyPr/>
                    <a:lstStyle/>
                    <a:p>
                      <a:pPr lvl="0">
                        <a:buNone/>
                      </a:pPr>
                      <a:r>
                        <a:rPr kumimoji="1" lang="en-US" altLang="ja-JP" sz="800"/>
                        <a:t>2020.2.12</a:t>
                      </a:r>
                    </a:p>
                  </a:txBody>
                  <a:tcPr/>
                </a:tc>
                <a:tc>
                  <a:txBody>
                    <a:bodyPr/>
                    <a:lstStyle/>
                    <a:p>
                      <a:pPr lvl="0">
                        <a:buNone/>
                      </a:pPr>
                      <a:r>
                        <a:rPr kumimoji="1" lang="ja-JP" altLang="en-US" sz="800" b="0" i="0" u="none" strike="noStrike" noProof="0">
                          <a:latin typeface="Century Gothic"/>
                        </a:rPr>
                        <a:t>・キャラの入れ替え系の仕様追加。（</a:t>
                      </a:r>
                      <a:r>
                        <a:rPr kumimoji="1" lang="en-US" altLang="ja-JP" sz="800" b="0" i="0" u="none" strike="noStrike" noProof="0">
                          <a:latin typeface="Century Gothic"/>
                        </a:rPr>
                        <a:t>P.2</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3433399128"/>
                  </a:ext>
                </a:extLst>
              </a:tr>
              <a:tr h="0">
                <a:tc>
                  <a:txBody>
                    <a:bodyPr/>
                    <a:lstStyle/>
                    <a:p>
                      <a:pPr lvl="0">
                        <a:buNone/>
                      </a:pPr>
                      <a:r>
                        <a:rPr kumimoji="1" lang="en-US" altLang="ja-JP" sz="800"/>
                        <a:t>2020.2.12b</a:t>
                      </a:r>
                    </a:p>
                  </a:txBody>
                  <a:tcPr/>
                </a:tc>
                <a:tc>
                  <a:txBody>
                    <a:bodyPr/>
                    <a:lstStyle/>
                    <a:p>
                      <a:pPr lvl="0">
                        <a:buNone/>
                      </a:pPr>
                      <a:r>
                        <a:rPr kumimoji="1" lang="ja-JP" altLang="en-US" sz="800" b="0" i="0" u="none" strike="noStrike" noProof="0">
                          <a:latin typeface="Century Gothic"/>
                        </a:rPr>
                        <a:t>・支援兵器に</a:t>
                      </a:r>
                      <a:r>
                        <a:rPr kumimoji="1" lang="en-US" altLang="ja-JP" sz="800" b="0" i="0" u="none" strike="noStrike" noProof="0">
                          <a:latin typeface="Century Gothic"/>
                        </a:rPr>
                        <a:t>ATK</a:t>
                      </a:r>
                      <a:r>
                        <a:rPr kumimoji="1" lang="ja-JP" altLang="en-US" sz="800" b="0" i="0" u="none" strike="noStrike" noProof="0">
                          <a:latin typeface="Century Gothic"/>
                        </a:rPr>
                        <a:t>が含まれていたので</a:t>
                      </a:r>
                      <a:r>
                        <a:rPr kumimoji="1" lang="en-US" altLang="ja-JP" sz="800" b="0" i="0" u="none" strike="noStrike" noProof="0">
                          <a:latin typeface="Century Gothic"/>
                        </a:rPr>
                        <a:t>POWER</a:t>
                      </a:r>
                      <a:r>
                        <a:rPr kumimoji="1" lang="ja-JP" altLang="en-US" sz="800" b="0" i="0" u="none" strike="noStrike" noProof="0">
                          <a:latin typeface="Century Gothic"/>
                        </a:rPr>
                        <a:t>に修正。（</a:t>
                      </a:r>
                      <a:r>
                        <a:rPr kumimoji="1" lang="en-US" altLang="ja-JP" sz="800" b="0" i="0" u="none" strike="noStrike" noProof="0">
                          <a:latin typeface="Century Gothic"/>
                        </a:rPr>
                        <a:t>P.28</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・支援兵器に攻撃タイプ、回復タイプのアイコン追加。（</a:t>
                      </a:r>
                      <a:r>
                        <a:rPr kumimoji="1" lang="en-US" altLang="ja-JP" sz="800" b="0" i="0" u="none" strike="noStrike" noProof="0">
                          <a:latin typeface="Century Gothic"/>
                        </a:rPr>
                        <a:t>P.28</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604011073"/>
                  </a:ext>
                </a:extLst>
              </a:tr>
              <a:tr h="0">
                <a:tc>
                  <a:txBody>
                    <a:bodyPr/>
                    <a:lstStyle/>
                    <a:p>
                      <a:pPr lvl="0">
                        <a:buNone/>
                      </a:pPr>
                      <a:r>
                        <a:rPr kumimoji="1" lang="en-US" altLang="ja-JP" sz="800" dirty="0"/>
                        <a:t>2020.2.12c</a:t>
                      </a:r>
                    </a:p>
                  </a:txBody>
                  <a:tcPr/>
                </a:tc>
                <a:tc>
                  <a:txBody>
                    <a:bodyPr/>
                    <a:lstStyle/>
                    <a:p>
                      <a:pPr lvl="0">
                        <a:buNone/>
                      </a:pPr>
                      <a:r>
                        <a:rPr kumimoji="1" lang="ja-JP" altLang="en-US" sz="800" b="0" i="0" u="none" strike="noStrike" noProof="0" dirty="0">
                          <a:latin typeface="Century Gothic"/>
                        </a:rPr>
                        <a:t>・おまかせ機能を簡略化</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875598445"/>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抽象, ブルー が含まれている画像&#10;&#10;自動的に生成された説明">
            <a:extLst>
              <a:ext uri="{FF2B5EF4-FFF2-40B4-BE49-F238E27FC236}">
                <a16:creationId xmlns:a16="http://schemas.microsoft.com/office/drawing/2014/main" id="{4303EE49-AC03-4F3D-BBAF-41B06058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709" y="908594"/>
            <a:ext cx="2010745" cy="3562107"/>
          </a:xfrm>
          <a:prstGeom prst="rect">
            <a:avLst/>
          </a:prstGeom>
        </p:spPr>
      </p:pic>
      <p:pic>
        <p:nvPicPr>
          <p:cNvPr id="4" name="図 3" descr="ブルー, 時計, ストリート, 駐車場 が含まれている画像&#10;&#10;自動的に生成された説明">
            <a:extLst>
              <a:ext uri="{FF2B5EF4-FFF2-40B4-BE49-F238E27FC236}">
                <a16:creationId xmlns:a16="http://schemas.microsoft.com/office/drawing/2014/main" id="{69653587-44BE-419B-B47A-2CA37BC72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7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2371162"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5148573"/>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1323439"/>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セットしなくても問題ないようにする。</a:t>
            </a:r>
            <a:endParaRPr kumimoji="1" lang="en-US" altLang="ja-JP" sz="1000"/>
          </a:p>
          <a:p>
            <a:endParaRPr kumimoji="1" lang="en-US" altLang="ja-JP" sz="1000"/>
          </a:p>
          <a:p>
            <a:r>
              <a:rPr kumimoji="1" lang="ja-JP" altLang="en-US" sz="1000"/>
              <a:t>セットに関しては支援兵器から順に行われるため</a:t>
            </a:r>
            <a:endParaRPr kumimoji="1" lang="en-US" altLang="ja-JP" sz="1000"/>
          </a:p>
          <a:p>
            <a:r>
              <a:rPr kumimoji="1" lang="en-US" altLang="ja-JP" sz="1000"/>
              <a:t>UI</a:t>
            </a:r>
            <a:r>
              <a:rPr kumimoji="1" lang="ja-JP" altLang="en-US" sz="1000"/>
              <a:t>として以下のような流れとなる。</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5393404"/>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grpSp>
        <p:nvGrpSpPr>
          <p:cNvPr id="2" name="グループ化 1">
            <a:extLst>
              <a:ext uri="{FF2B5EF4-FFF2-40B4-BE49-F238E27FC236}">
                <a16:creationId xmlns:a16="http://schemas.microsoft.com/office/drawing/2014/main" id="{1FF3A3E0-FDC2-4237-BC8E-59AFC5DE45F7}"/>
              </a:ext>
            </a:extLst>
          </p:cNvPr>
          <p:cNvGrpSpPr/>
          <p:nvPr/>
        </p:nvGrpSpPr>
        <p:grpSpPr>
          <a:xfrm>
            <a:off x="5417699" y="3168950"/>
            <a:ext cx="2626606" cy="1137925"/>
            <a:chOff x="864555" y="5119267"/>
            <a:chExt cx="2626606" cy="1137925"/>
          </a:xfrm>
        </p:grpSpPr>
        <p:grpSp>
          <p:nvGrpSpPr>
            <p:cNvPr id="16" name="グループ化 15">
              <a:extLst>
                <a:ext uri="{FF2B5EF4-FFF2-40B4-BE49-F238E27FC236}">
                  <a16:creationId xmlns:a16="http://schemas.microsoft.com/office/drawing/2014/main" id="{0DBDBDB8-4C18-4E8A-B5E5-7FA9F2DBA220}"/>
                </a:ext>
              </a:extLst>
            </p:cNvPr>
            <p:cNvGrpSpPr/>
            <p:nvPr/>
          </p:nvGrpSpPr>
          <p:grpSpPr>
            <a:xfrm>
              <a:off x="864555" y="5119267"/>
              <a:ext cx="1014683" cy="1137925"/>
              <a:chOff x="0" y="0"/>
              <a:chExt cx="1014683" cy="1137925"/>
            </a:xfrm>
          </p:grpSpPr>
          <p:grpSp>
            <p:nvGrpSpPr>
              <p:cNvPr id="33" name="グループ化 32">
                <a:extLst>
                  <a:ext uri="{FF2B5EF4-FFF2-40B4-BE49-F238E27FC236}">
                    <a16:creationId xmlns:a16="http://schemas.microsoft.com/office/drawing/2014/main" id="{FE8E56E9-3BAD-4C3E-8C61-E7794C930699}"/>
                  </a:ext>
                </a:extLst>
              </p:cNvPr>
              <p:cNvGrpSpPr/>
              <p:nvPr/>
            </p:nvGrpSpPr>
            <p:grpSpPr>
              <a:xfrm>
                <a:off x="6084" y="0"/>
                <a:ext cx="896139" cy="439464"/>
                <a:chOff x="6084" y="0"/>
                <a:chExt cx="896139" cy="439464"/>
              </a:xfrm>
            </p:grpSpPr>
            <p:sp>
              <p:nvSpPr>
                <p:cNvPr id="36" name="四角形: 角を丸くする 35">
                  <a:extLst>
                    <a:ext uri="{FF2B5EF4-FFF2-40B4-BE49-F238E27FC236}">
                      <a16:creationId xmlns:a16="http://schemas.microsoft.com/office/drawing/2014/main" id="{9B786F0D-0E56-4D42-8E21-67FC4613FABA}"/>
                    </a:ext>
                  </a:extLst>
                </p:cNvPr>
                <p:cNvSpPr/>
                <p:nvPr/>
              </p:nvSpPr>
              <p:spPr>
                <a:xfrm>
                  <a:off x="6084" y="0"/>
                  <a:ext cx="896139" cy="439464"/>
                </a:xfrm>
                <a:prstGeom prst="round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sp>
              <p:nvSpPr>
                <p:cNvPr id="37" name="十字形 36">
                  <a:extLst>
                    <a:ext uri="{FF2B5EF4-FFF2-40B4-BE49-F238E27FC236}">
                      <a16:creationId xmlns:a16="http://schemas.microsoft.com/office/drawing/2014/main" id="{10ADD54B-84E1-4C2A-8FC2-B88F5618C366}"/>
                    </a:ext>
                  </a:extLst>
                </p:cNvPr>
                <p:cNvSpPr/>
                <p:nvPr/>
              </p:nvSpPr>
              <p:spPr>
                <a:xfrm>
                  <a:off x="335279" y="104221"/>
                  <a:ext cx="237748" cy="232122"/>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bg1">
                        <a:lumMod val="95000"/>
                      </a:schemeClr>
                    </a:solidFill>
                  </a:endParaRPr>
                </a:p>
              </p:txBody>
            </p:sp>
          </p:grpSp>
          <p:sp>
            <p:nvSpPr>
              <p:cNvPr id="34" name="四角形: 角を丸くする 33">
                <a:extLst>
                  <a:ext uri="{FF2B5EF4-FFF2-40B4-BE49-F238E27FC236}">
                    <a16:creationId xmlns:a16="http://schemas.microsoft.com/office/drawing/2014/main" id="{60FFD42C-6A34-4BF3-8837-EF991B322B34}"/>
                  </a:ext>
                </a:extLst>
              </p:cNvPr>
              <p:cNvSpPr/>
              <p:nvPr/>
            </p:nvSpPr>
            <p:spPr>
              <a:xfrm>
                <a:off x="0" y="537322"/>
                <a:ext cx="467608" cy="459783"/>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35" name="四角形: 角を丸くする 34">
                <a:extLst>
                  <a:ext uri="{FF2B5EF4-FFF2-40B4-BE49-F238E27FC236}">
                    <a16:creationId xmlns:a16="http://schemas.microsoft.com/office/drawing/2014/main" id="{B430B4BC-29C3-44C9-B4B7-3D40DF97B1B5}"/>
                  </a:ext>
                </a:extLst>
              </p:cNvPr>
              <p:cNvSpPr/>
              <p:nvPr/>
            </p:nvSpPr>
            <p:spPr>
              <a:xfrm>
                <a:off x="592836" y="494422"/>
                <a:ext cx="421847" cy="643503"/>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grpSp>
          <p:nvGrpSpPr>
            <p:cNvPr id="17" name="グループ化 16">
              <a:extLst>
                <a:ext uri="{FF2B5EF4-FFF2-40B4-BE49-F238E27FC236}">
                  <a16:creationId xmlns:a16="http://schemas.microsoft.com/office/drawing/2014/main" id="{77454903-CC99-4BBB-963C-88A623E1B3BC}"/>
                </a:ext>
              </a:extLst>
            </p:cNvPr>
            <p:cNvGrpSpPr/>
            <p:nvPr/>
          </p:nvGrpSpPr>
          <p:grpSpPr>
            <a:xfrm>
              <a:off x="2476478" y="5119267"/>
              <a:ext cx="1014683" cy="1137925"/>
              <a:chOff x="1611923" y="0"/>
              <a:chExt cx="1014683" cy="1137925"/>
            </a:xfrm>
          </p:grpSpPr>
          <p:grpSp>
            <p:nvGrpSpPr>
              <p:cNvPr id="25" name="グループ化 24">
                <a:extLst>
                  <a:ext uri="{FF2B5EF4-FFF2-40B4-BE49-F238E27FC236}">
                    <a16:creationId xmlns:a16="http://schemas.microsoft.com/office/drawing/2014/main" id="{10DCA02A-9EFC-4FCA-AE9E-5D3390F9D958}"/>
                  </a:ext>
                </a:extLst>
              </p:cNvPr>
              <p:cNvGrpSpPr/>
              <p:nvPr/>
            </p:nvGrpSpPr>
            <p:grpSpPr>
              <a:xfrm>
                <a:off x="1611923" y="537322"/>
                <a:ext cx="467608" cy="459783"/>
                <a:chOff x="1611923" y="537322"/>
                <a:chExt cx="359636" cy="358624"/>
              </a:xfrm>
            </p:grpSpPr>
            <p:sp>
              <p:nvSpPr>
                <p:cNvPr id="30" name="四角形: 角を丸くする 29">
                  <a:extLst>
                    <a:ext uri="{FF2B5EF4-FFF2-40B4-BE49-F238E27FC236}">
                      <a16:creationId xmlns:a16="http://schemas.microsoft.com/office/drawing/2014/main" id="{A3BCCB9E-F468-4A2E-951D-B070AFE9EAB8}"/>
                    </a:ext>
                  </a:extLst>
                </p:cNvPr>
                <p:cNvSpPr/>
                <p:nvPr/>
              </p:nvSpPr>
              <p:spPr>
                <a:xfrm>
                  <a:off x="1611923" y="537322"/>
                  <a:ext cx="359636" cy="358624"/>
                </a:xfrm>
                <a:prstGeom prst="roundRect">
                  <a:avLst>
                    <a:gd name="adj" fmla="val 15000"/>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31" name="十字形 30">
                  <a:extLst>
                    <a:ext uri="{FF2B5EF4-FFF2-40B4-BE49-F238E27FC236}">
                      <a16:creationId xmlns:a16="http://schemas.microsoft.com/office/drawing/2014/main" id="{3C86D771-B6A2-40DE-8DD5-E049A0D564B5}"/>
                    </a:ext>
                  </a:extLst>
                </p:cNvPr>
                <p:cNvSpPr/>
                <p:nvPr/>
              </p:nvSpPr>
              <p:spPr>
                <a:xfrm>
                  <a:off x="1696753" y="628067"/>
                  <a:ext cx="181984" cy="181466"/>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6" name="四角形: 角を丸くする 25">
                <a:extLst>
                  <a:ext uri="{FF2B5EF4-FFF2-40B4-BE49-F238E27FC236}">
                    <a16:creationId xmlns:a16="http://schemas.microsoft.com/office/drawing/2014/main" id="{51A92637-729F-4572-9A8A-A999FE1A16FE}"/>
                  </a:ext>
                </a:extLst>
              </p:cNvPr>
              <p:cNvSpPr/>
              <p:nvPr/>
            </p:nvSpPr>
            <p:spPr>
              <a:xfrm>
                <a:off x="1618007" y="0"/>
                <a:ext cx="896139" cy="439464"/>
              </a:xfrm>
              <a:prstGeom prst="roundRect">
                <a:avLst/>
              </a:prstGeom>
              <a:blipFill>
                <a:blip r:embed="rId4"/>
                <a:stretch>
                  <a:fillRect/>
                </a:stretch>
              </a:bli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grpSp>
            <p:nvGrpSpPr>
              <p:cNvPr id="27" name="グループ化 26">
                <a:extLst>
                  <a:ext uri="{FF2B5EF4-FFF2-40B4-BE49-F238E27FC236}">
                    <a16:creationId xmlns:a16="http://schemas.microsoft.com/office/drawing/2014/main" id="{BE743EA8-D364-4A19-9B02-F15D06AE3EC5}"/>
                  </a:ext>
                </a:extLst>
              </p:cNvPr>
              <p:cNvGrpSpPr/>
              <p:nvPr/>
            </p:nvGrpSpPr>
            <p:grpSpPr>
              <a:xfrm>
                <a:off x="2204759" y="494422"/>
                <a:ext cx="421847" cy="643503"/>
                <a:chOff x="2204759" y="494422"/>
                <a:chExt cx="421847" cy="643503"/>
              </a:xfrm>
            </p:grpSpPr>
            <p:sp>
              <p:nvSpPr>
                <p:cNvPr id="28" name="四角形: 角を丸くする 27">
                  <a:extLst>
                    <a:ext uri="{FF2B5EF4-FFF2-40B4-BE49-F238E27FC236}">
                      <a16:creationId xmlns:a16="http://schemas.microsoft.com/office/drawing/2014/main" id="{0E9D2418-E4A5-4014-9F80-CA4838EA350D}"/>
                    </a:ext>
                  </a:extLst>
                </p:cNvPr>
                <p:cNvSpPr/>
                <p:nvPr/>
              </p:nvSpPr>
              <p:spPr>
                <a:xfrm>
                  <a:off x="2204759" y="494422"/>
                  <a:ext cx="421847" cy="643503"/>
                </a:xfrm>
                <a:prstGeom prst="roundRect">
                  <a:avLst>
                    <a:gd name="adj" fmla="val 15000"/>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9" name="十字形 28">
                  <a:extLst>
                    <a:ext uri="{FF2B5EF4-FFF2-40B4-BE49-F238E27FC236}">
                      <a16:creationId xmlns:a16="http://schemas.microsoft.com/office/drawing/2014/main" id="{88A0ACDC-EA1B-4F3C-8CB5-1B5295F6BC6F}"/>
                    </a:ext>
                  </a:extLst>
                </p:cNvPr>
                <p:cNvSpPr/>
                <p:nvPr/>
              </p:nvSpPr>
              <p:spPr>
                <a:xfrm>
                  <a:off x="2297358" y="700111"/>
                  <a:ext cx="236648" cy="232123"/>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8" name="二等辺三角形 17">
              <a:extLst>
                <a:ext uri="{FF2B5EF4-FFF2-40B4-BE49-F238E27FC236}">
                  <a16:creationId xmlns:a16="http://schemas.microsoft.com/office/drawing/2014/main" id="{FE441CD7-0310-4D68-8130-8F01417A5B79}"/>
                </a:ext>
              </a:extLst>
            </p:cNvPr>
            <p:cNvSpPr/>
            <p:nvPr/>
          </p:nvSpPr>
          <p:spPr>
            <a:xfrm rot="5400000">
              <a:off x="2051516" y="5551555"/>
              <a:ext cx="293077" cy="14653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 name="テキスト ボックス 2">
            <a:extLst>
              <a:ext uri="{FF2B5EF4-FFF2-40B4-BE49-F238E27FC236}">
                <a16:creationId xmlns:a16="http://schemas.microsoft.com/office/drawing/2014/main" id="{405D2E65-E336-4316-BB07-2470824FB0CF}"/>
              </a:ext>
            </a:extLst>
          </p:cNvPr>
          <p:cNvSpPr txBox="1"/>
          <p:nvPr/>
        </p:nvSpPr>
        <p:spPr>
          <a:xfrm>
            <a:off x="5208838" y="4404733"/>
            <a:ext cx="1352938" cy="461665"/>
          </a:xfrm>
          <a:prstGeom prst="rect">
            <a:avLst/>
          </a:prstGeom>
          <a:noFill/>
        </p:spPr>
        <p:txBody>
          <a:bodyPr wrap="square" rtlCol="0">
            <a:spAutoFit/>
          </a:bodyPr>
          <a:lstStyle/>
          <a:p>
            <a:r>
              <a:rPr kumimoji="1" lang="ja-JP" altLang="en-US" sz="800"/>
              <a:t>キャラと</a:t>
            </a:r>
            <a:r>
              <a:rPr kumimoji="1" lang="en-US" altLang="ja-JP" sz="800"/>
              <a:t>TR</a:t>
            </a:r>
            <a:r>
              <a:rPr kumimoji="1" lang="ja-JP" altLang="en-US" sz="800"/>
              <a:t>カードは</a:t>
            </a:r>
            <a:endParaRPr kumimoji="1" lang="en-US" altLang="ja-JP" sz="800"/>
          </a:p>
          <a:p>
            <a:r>
              <a:rPr kumimoji="1" lang="ja-JP" altLang="en-US" sz="800"/>
              <a:t>暗転して触れないようになっている。</a:t>
            </a:r>
          </a:p>
        </p:txBody>
      </p:sp>
      <p:sp>
        <p:nvSpPr>
          <p:cNvPr id="38" name="テキスト ボックス 37">
            <a:extLst>
              <a:ext uri="{FF2B5EF4-FFF2-40B4-BE49-F238E27FC236}">
                <a16:creationId xmlns:a16="http://schemas.microsoft.com/office/drawing/2014/main" id="{4302E296-B724-4CB5-ACDC-018EC7124271}"/>
              </a:ext>
            </a:extLst>
          </p:cNvPr>
          <p:cNvSpPr txBox="1"/>
          <p:nvPr/>
        </p:nvSpPr>
        <p:spPr>
          <a:xfrm>
            <a:off x="6883461" y="4404733"/>
            <a:ext cx="1352938" cy="461665"/>
          </a:xfrm>
          <a:prstGeom prst="rect">
            <a:avLst/>
          </a:prstGeom>
          <a:noFill/>
        </p:spPr>
        <p:txBody>
          <a:bodyPr wrap="square" rtlCol="0">
            <a:spAutoFit/>
          </a:bodyPr>
          <a:lstStyle/>
          <a:p>
            <a:r>
              <a:rPr kumimoji="1" lang="ja-JP" altLang="en-US" sz="800"/>
              <a:t>支援兵器選択後、</a:t>
            </a:r>
            <a:endParaRPr kumimoji="1" lang="en-US" altLang="ja-JP" sz="800"/>
          </a:p>
          <a:p>
            <a:r>
              <a:rPr kumimoji="1" lang="ja-JP" altLang="en-US" sz="800"/>
              <a:t>キャラと</a:t>
            </a:r>
            <a:r>
              <a:rPr kumimoji="1" lang="en-US" altLang="ja-JP" sz="800"/>
              <a:t>TR</a:t>
            </a:r>
            <a:r>
              <a:rPr kumimoji="1" lang="ja-JP" altLang="en-US" sz="800"/>
              <a:t>カードが</a:t>
            </a:r>
            <a:endParaRPr kumimoji="1" lang="en-US" altLang="ja-JP" sz="800"/>
          </a:p>
          <a:p>
            <a:r>
              <a:rPr kumimoji="1" lang="ja-JP" altLang="en-US" sz="800"/>
              <a:t>触れるようになる。</a:t>
            </a:r>
          </a:p>
        </p:txBody>
      </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a:t>02.</a:t>
            </a:r>
            <a:r>
              <a:rPr kumimoji="1" lang="ja-JP" altLang="en-US" sz="1000" b="1"/>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a:t>キャラの情報を表示する。支援兵器の選択の際は後述のパターン２がいい。</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a:t>HP</a:t>
            </a:r>
          </a:p>
          <a:p>
            <a:r>
              <a:rPr kumimoji="1" lang="ja-JP" altLang="en-US" sz="1000"/>
              <a:t>　・</a:t>
            </a:r>
            <a:r>
              <a:rPr kumimoji="1" lang="en-US" altLang="ja-JP" sz="1000" err="1"/>
              <a:t>ATK</a:t>
            </a:r>
            <a:endParaRPr kumimoji="1" lang="en-US" altLang="ja-JP" sz="1000"/>
          </a:p>
          <a:p>
            <a:r>
              <a:rPr kumimoji="1" lang="ja-JP" altLang="en-US" sz="1000"/>
              <a:t>　・</a:t>
            </a:r>
            <a:r>
              <a:rPr kumimoji="1" lang="en-US" altLang="ja-JP" sz="1000"/>
              <a:t>DEF</a:t>
            </a:r>
          </a:p>
          <a:p>
            <a:r>
              <a:rPr kumimoji="1" lang="ja-JP" altLang="en-US" sz="1000"/>
              <a:t>　・</a:t>
            </a:r>
            <a:r>
              <a:rPr kumimoji="1" lang="en-US" altLang="ja-JP" sz="1000"/>
              <a:t>SPD</a:t>
            </a:r>
          </a:p>
          <a:p>
            <a:r>
              <a:rPr kumimoji="1" lang="en-US" altLang="ja-JP" sz="1000"/>
              <a:t>※</a:t>
            </a:r>
            <a:r>
              <a:rPr kumimoji="1" lang="ja-JP" altLang="en-US" sz="1000"/>
              <a:t>但し、表示上全て表示するのが難しい場合は以下のパターンでも可。</a:t>
            </a:r>
            <a:endParaRPr kumimoji="1" lang="en-US" altLang="ja-JP" sz="1000"/>
          </a:p>
          <a:p>
            <a:r>
              <a:rPr kumimoji="1" lang="ja-JP" altLang="en-US" sz="1000"/>
              <a:t>　（デザイナ向け情報）</a:t>
            </a:r>
            <a:endParaRPr kumimoji="1" lang="en-US" altLang="ja-JP" sz="1000"/>
          </a:p>
          <a:p>
            <a:endParaRPr kumimoji="1" lang="en-US" altLang="ja-JP" sz="1000"/>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a:t>パターン２　支援兵器もあるので兵科は表示しておく。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endParaRPr kumimoji="1" lang="en-US" altLang="ja-JP" sz="1000"/>
          </a:p>
          <a:p>
            <a:r>
              <a:rPr kumimoji="1" lang="ja-JP" altLang="en-US" sz="1000"/>
              <a:t>パターン３　名前だけ。</a:t>
            </a:r>
            <a:endParaRPr kumimoji="1" lang="en-US" altLang="ja-JP" sz="1000"/>
          </a:p>
          <a:p>
            <a:r>
              <a:rPr kumimoji="1" lang="ja-JP" altLang="en-US" sz="1000"/>
              <a:t>　・名前</a:t>
            </a:r>
            <a:endParaRPr kumimoji="1" lang="en-US" altLang="ja-JP" sz="100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
        <p:nvSpPr>
          <p:cNvPr id="7" name="テキスト ボックス 6">
            <a:extLst>
              <a:ext uri="{FF2B5EF4-FFF2-40B4-BE49-F238E27FC236}">
                <a16:creationId xmlns:a16="http://schemas.microsoft.com/office/drawing/2014/main" id="{A0DBED15-ECA5-4E54-9F1B-28E7163AE14D}"/>
              </a:ext>
            </a:extLst>
          </p:cNvPr>
          <p:cNvSpPr txBox="1"/>
          <p:nvPr/>
        </p:nvSpPr>
        <p:spPr>
          <a:xfrm>
            <a:off x="415419" y="1614930"/>
            <a:ext cx="2890535" cy="307777"/>
          </a:xfrm>
          <a:prstGeom prst="rect">
            <a:avLst/>
          </a:prstGeom>
          <a:noFill/>
        </p:spPr>
        <p:txBody>
          <a:bodyPr wrap="none" rtlCol="0">
            <a:spAutoFit/>
          </a:bodyPr>
          <a:lstStyle/>
          <a:p>
            <a:r>
              <a:rPr kumimoji="1" lang="ja-JP" altLang="en-US" sz="1400" b="1"/>
              <a:t>●部隊の選択時挙動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8" name="テキスト ボックス 7">
            <a:extLst>
              <a:ext uri="{FF2B5EF4-FFF2-40B4-BE49-F238E27FC236}">
                <a16:creationId xmlns:a16="http://schemas.microsoft.com/office/drawing/2014/main" id="{0B15CA5F-F52A-4879-95B5-19E16C250637}"/>
              </a:ext>
            </a:extLst>
          </p:cNvPr>
          <p:cNvSpPr txBox="1"/>
          <p:nvPr/>
        </p:nvSpPr>
        <p:spPr>
          <a:xfrm>
            <a:off x="738384" y="1922707"/>
            <a:ext cx="2052165" cy="246221"/>
          </a:xfrm>
          <a:prstGeom prst="rect">
            <a:avLst/>
          </a:prstGeom>
          <a:noFill/>
        </p:spPr>
        <p:txBody>
          <a:bodyPr wrap="none" rtlCol="0">
            <a:spAutoFit/>
          </a:bodyPr>
          <a:lstStyle/>
          <a:p>
            <a:r>
              <a:rPr kumimoji="1" lang="en-US" altLang="ja-JP" sz="1000" b="1"/>
              <a:t>1</a:t>
            </a:r>
            <a:r>
              <a:rPr kumimoji="1" lang="ja-JP" altLang="en-US" sz="1000" b="1"/>
              <a:t>．部隊メンバー同士の入れ替え</a:t>
            </a:r>
            <a:endParaRPr kumimoji="1" lang="en-US" altLang="ja-JP" sz="1000" b="1"/>
          </a:p>
        </p:txBody>
      </p:sp>
      <p:sp>
        <p:nvSpPr>
          <p:cNvPr id="9" name="テキスト ボックス 8">
            <a:extLst>
              <a:ext uri="{FF2B5EF4-FFF2-40B4-BE49-F238E27FC236}">
                <a16:creationId xmlns:a16="http://schemas.microsoft.com/office/drawing/2014/main" id="{669ADA95-CFF0-4836-81BE-60E1A8031638}"/>
              </a:ext>
            </a:extLst>
          </p:cNvPr>
          <p:cNvSpPr txBox="1"/>
          <p:nvPr/>
        </p:nvSpPr>
        <p:spPr>
          <a:xfrm>
            <a:off x="849086" y="2162470"/>
            <a:ext cx="7556530" cy="400110"/>
          </a:xfrm>
          <a:prstGeom prst="rect">
            <a:avLst/>
          </a:prstGeom>
          <a:noFill/>
        </p:spPr>
        <p:txBody>
          <a:bodyPr wrap="square" rtlCol="0">
            <a:spAutoFit/>
          </a:bodyPr>
          <a:lstStyle/>
          <a:p>
            <a:r>
              <a:rPr kumimoji="1" lang="ja-JP" altLang="en-US" sz="1000"/>
              <a:t>既にキャラが設定されている場所を選択し、その後のキャラ選択によって、部隊内に含まれているキャラを選択した場合、</a:t>
            </a:r>
            <a:endParaRPr kumimoji="1" lang="en-US" altLang="ja-JP" sz="1000"/>
          </a:p>
          <a:p>
            <a:r>
              <a:rPr kumimoji="1" lang="ja-JP" altLang="en-US" sz="1000"/>
              <a:t>それらのキャラは順番のみが入れ替わるものとする。（装備、</a:t>
            </a:r>
            <a:r>
              <a:rPr kumimoji="1" lang="en-US" altLang="ja-JP" sz="1000"/>
              <a:t>TR</a:t>
            </a:r>
            <a:r>
              <a:rPr kumimoji="1" lang="ja-JP" altLang="en-US" sz="1000"/>
              <a:t>カードは各キャラが所持したままとなる。）</a:t>
            </a:r>
            <a:endParaRPr kumimoji="1" lang="en-US" altLang="ja-JP" sz="1000"/>
          </a:p>
        </p:txBody>
      </p:sp>
      <p:sp>
        <p:nvSpPr>
          <p:cNvPr id="10" name="テキスト ボックス 9">
            <a:extLst>
              <a:ext uri="{FF2B5EF4-FFF2-40B4-BE49-F238E27FC236}">
                <a16:creationId xmlns:a16="http://schemas.microsoft.com/office/drawing/2014/main" id="{54CC74B5-3C83-443C-840E-0A243AC6A75B}"/>
              </a:ext>
            </a:extLst>
          </p:cNvPr>
          <p:cNvSpPr txBox="1"/>
          <p:nvPr/>
        </p:nvSpPr>
        <p:spPr>
          <a:xfrm>
            <a:off x="738384" y="2618222"/>
            <a:ext cx="1467068" cy="246221"/>
          </a:xfrm>
          <a:prstGeom prst="rect">
            <a:avLst/>
          </a:prstGeom>
          <a:noFill/>
        </p:spPr>
        <p:txBody>
          <a:bodyPr wrap="none" rtlCol="0">
            <a:spAutoFit/>
          </a:bodyPr>
          <a:lstStyle/>
          <a:p>
            <a:r>
              <a:rPr kumimoji="1" lang="ja-JP" altLang="en-US" sz="1000" b="1"/>
              <a:t>２．支援兵器メンバー</a:t>
            </a:r>
            <a:endParaRPr kumimoji="1" lang="en-US" altLang="ja-JP" sz="1000" b="1"/>
          </a:p>
        </p:txBody>
      </p:sp>
      <p:sp>
        <p:nvSpPr>
          <p:cNvPr id="11" name="テキスト ボックス 10">
            <a:extLst>
              <a:ext uri="{FF2B5EF4-FFF2-40B4-BE49-F238E27FC236}">
                <a16:creationId xmlns:a16="http://schemas.microsoft.com/office/drawing/2014/main" id="{BED119F0-93F5-4530-9A8F-C551FE6B7E62}"/>
              </a:ext>
            </a:extLst>
          </p:cNvPr>
          <p:cNvSpPr txBox="1"/>
          <p:nvPr/>
        </p:nvSpPr>
        <p:spPr>
          <a:xfrm>
            <a:off x="849086" y="2857985"/>
            <a:ext cx="7556530" cy="707886"/>
          </a:xfrm>
          <a:prstGeom prst="rect">
            <a:avLst/>
          </a:prstGeom>
          <a:noFill/>
        </p:spPr>
        <p:txBody>
          <a:bodyPr wrap="square" rtlCol="0">
            <a:spAutoFit/>
          </a:bodyPr>
          <a:lstStyle/>
          <a:p>
            <a:r>
              <a:rPr kumimoji="1" lang="ja-JP" altLang="en-US" sz="1000"/>
              <a:t>上記と同様キャラが設定されている場所し選択肢、その後搭乗員設定されているキャラを選択する。</a:t>
            </a:r>
            <a:endParaRPr kumimoji="1" lang="en-US" altLang="ja-JP" sz="1000"/>
          </a:p>
          <a:p>
            <a:r>
              <a:rPr kumimoji="1" lang="ja-JP" altLang="en-US" sz="1000"/>
              <a:t>あるいは逆に、今いる搭乗員に部隊メンバーを選んだ場合は、</a:t>
            </a:r>
            <a:r>
              <a:rPr kumimoji="1" lang="ja-JP" altLang="en-US" sz="1000" b="1">
                <a:solidFill>
                  <a:srgbClr val="FF0000"/>
                </a:solidFill>
              </a:rPr>
              <a:t>入れ替えは起こらない</a:t>
            </a:r>
            <a:r>
              <a:rPr kumimoji="1" lang="ja-JP" altLang="en-US" sz="1000"/>
              <a:t>。</a:t>
            </a:r>
            <a:endParaRPr kumimoji="1" lang="en-US" altLang="ja-JP" sz="1000"/>
          </a:p>
          <a:p>
            <a:r>
              <a:rPr kumimoji="1" lang="ja-JP" altLang="en-US" sz="1000"/>
              <a:t>その際は選ばれたキャラのいる項目は「空き」状態となる。</a:t>
            </a:r>
            <a:endParaRPr kumimoji="1" lang="en-US" altLang="ja-JP" sz="1000"/>
          </a:p>
          <a:p>
            <a:r>
              <a:rPr kumimoji="1" lang="ja-JP" altLang="en-US" sz="1000"/>
              <a:t>支援兵器についての方は</a:t>
            </a:r>
            <a:r>
              <a:rPr kumimoji="1" lang="en-US" altLang="ja-JP" sz="1000"/>
              <a:t>TR</a:t>
            </a:r>
            <a:r>
              <a:rPr kumimoji="1" lang="ja-JP" altLang="en-US" sz="1000"/>
              <a:t>カードはセットしたままとなる。</a:t>
            </a:r>
            <a:endParaRPr kumimoji="1" lang="en-US" altLang="ja-JP" sz="1000"/>
          </a:p>
        </p:txBody>
      </p:sp>
      <p:sp>
        <p:nvSpPr>
          <p:cNvPr id="12" name="テキスト ボックス 11">
            <a:extLst>
              <a:ext uri="{FF2B5EF4-FFF2-40B4-BE49-F238E27FC236}">
                <a16:creationId xmlns:a16="http://schemas.microsoft.com/office/drawing/2014/main" id="{8CA16743-76E0-4803-BFE3-597E3A9DB3BD}"/>
              </a:ext>
            </a:extLst>
          </p:cNvPr>
          <p:cNvSpPr txBox="1"/>
          <p:nvPr/>
        </p:nvSpPr>
        <p:spPr>
          <a:xfrm>
            <a:off x="738384" y="3685879"/>
            <a:ext cx="1082348" cy="246221"/>
          </a:xfrm>
          <a:prstGeom prst="rect">
            <a:avLst/>
          </a:prstGeom>
          <a:noFill/>
        </p:spPr>
        <p:txBody>
          <a:bodyPr wrap="none" rtlCol="0">
            <a:spAutoFit/>
          </a:bodyPr>
          <a:lstStyle/>
          <a:p>
            <a:r>
              <a:rPr kumimoji="1" lang="ja-JP" altLang="en-US" sz="1000" b="1"/>
              <a:t>３．空きキャラ</a:t>
            </a:r>
            <a:endParaRPr kumimoji="1" lang="en-US" altLang="ja-JP" sz="1000" b="1"/>
          </a:p>
        </p:txBody>
      </p:sp>
      <p:sp>
        <p:nvSpPr>
          <p:cNvPr id="13" name="テキスト ボックス 12">
            <a:extLst>
              <a:ext uri="{FF2B5EF4-FFF2-40B4-BE49-F238E27FC236}">
                <a16:creationId xmlns:a16="http://schemas.microsoft.com/office/drawing/2014/main" id="{8C1AFD53-4EDD-49F8-864D-AE8D11B304ED}"/>
              </a:ext>
            </a:extLst>
          </p:cNvPr>
          <p:cNvSpPr txBox="1"/>
          <p:nvPr/>
        </p:nvSpPr>
        <p:spPr>
          <a:xfrm>
            <a:off x="849086" y="3925642"/>
            <a:ext cx="7556530" cy="400110"/>
          </a:xfrm>
          <a:prstGeom prst="rect">
            <a:avLst/>
          </a:prstGeom>
          <a:noFill/>
        </p:spPr>
        <p:txBody>
          <a:bodyPr wrap="square" rtlCol="0">
            <a:spAutoFit/>
          </a:bodyPr>
          <a:lstStyle/>
          <a:p>
            <a:r>
              <a:rPr kumimoji="1" lang="ja-JP" altLang="en-US" sz="1000"/>
              <a:t>キャラが設定されている場所し選択肢、その後空きのキャラを選択した場合、</a:t>
            </a:r>
            <a:endParaRPr kumimoji="1" lang="en-US" altLang="ja-JP" sz="1000"/>
          </a:p>
          <a:p>
            <a:r>
              <a:rPr kumimoji="1" lang="ja-JP" altLang="en-US" sz="1000"/>
              <a:t>変更前のキャラが持つ武器、</a:t>
            </a:r>
            <a:r>
              <a:rPr kumimoji="1" lang="en-US" altLang="ja-JP" sz="1000"/>
              <a:t>TR</a:t>
            </a:r>
            <a:r>
              <a:rPr kumimoji="1" lang="ja-JP" altLang="en-US" sz="1000"/>
              <a:t>カードをなるべく新しいキャラに引き継いでセットする。</a:t>
            </a:r>
            <a:endParaRPr kumimoji="1" lang="en-US" altLang="ja-JP" sz="1000"/>
          </a:p>
        </p:txBody>
      </p:sp>
      <p:sp>
        <p:nvSpPr>
          <p:cNvPr id="16" name="テキスト ボックス 15">
            <a:extLst>
              <a:ext uri="{FF2B5EF4-FFF2-40B4-BE49-F238E27FC236}">
                <a16:creationId xmlns:a16="http://schemas.microsoft.com/office/drawing/2014/main" id="{5EECDCB9-07CA-4404-9E8B-56B6DE4AFC39}"/>
              </a:ext>
            </a:extLst>
          </p:cNvPr>
          <p:cNvSpPr txBox="1"/>
          <p:nvPr/>
        </p:nvSpPr>
        <p:spPr>
          <a:xfrm>
            <a:off x="415418" y="4427217"/>
            <a:ext cx="3249608" cy="307777"/>
          </a:xfrm>
          <a:prstGeom prst="rect">
            <a:avLst/>
          </a:prstGeom>
          <a:noFill/>
        </p:spPr>
        <p:txBody>
          <a:bodyPr wrap="none" rtlCol="0">
            <a:spAutoFit/>
          </a:bodyPr>
          <a:lstStyle/>
          <a:p>
            <a:r>
              <a:rPr kumimoji="1" lang="ja-JP" altLang="en-US" sz="1400" b="1"/>
              <a:t>●支援兵器の選択時挙動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17" name="テキスト ボックス 16">
            <a:extLst>
              <a:ext uri="{FF2B5EF4-FFF2-40B4-BE49-F238E27FC236}">
                <a16:creationId xmlns:a16="http://schemas.microsoft.com/office/drawing/2014/main" id="{B9C4015B-C9AD-475E-8074-14127280C0F0}"/>
              </a:ext>
            </a:extLst>
          </p:cNvPr>
          <p:cNvSpPr txBox="1"/>
          <p:nvPr/>
        </p:nvSpPr>
        <p:spPr>
          <a:xfrm>
            <a:off x="665584" y="4775428"/>
            <a:ext cx="7556530" cy="400110"/>
          </a:xfrm>
          <a:prstGeom prst="rect">
            <a:avLst/>
          </a:prstGeom>
          <a:noFill/>
        </p:spPr>
        <p:txBody>
          <a:bodyPr wrap="square" rtlCol="0">
            <a:spAutoFit/>
          </a:bodyPr>
          <a:lstStyle/>
          <a:p>
            <a:r>
              <a:rPr kumimoji="1" lang="ja-JP" altLang="en-US" sz="1000"/>
              <a:t>支援兵器の設定時、兵科が切り替わった場合は、セットされているキャラは外される。</a:t>
            </a:r>
            <a:endParaRPr kumimoji="1" lang="en-US" altLang="ja-JP" sz="1000"/>
          </a:p>
          <a:p>
            <a:r>
              <a:rPr kumimoji="1" lang="en-US" altLang="ja-JP" sz="1000"/>
              <a:t>TR</a:t>
            </a:r>
            <a:r>
              <a:rPr kumimoji="1" lang="ja-JP" altLang="en-US" sz="1000"/>
              <a:t>カードは残しておく。</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20191129</a:t>
            </a:r>
            <a:r>
              <a:rPr kumimoji="1" lang="ja-JP" altLang="en-US" sz="1000" b="1">
                <a:solidFill>
                  <a:schemeClr val="bg1">
                    <a:lumMod val="85000"/>
                  </a:schemeClr>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1/2</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a:t>01</a:t>
            </a:r>
            <a:r>
              <a:rPr kumimoji="1" lang="ja-JP" altLang="en-US" sz="70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877163" cy="246221"/>
          </a:xfrm>
          <a:prstGeom prst="rect">
            <a:avLst/>
          </a:prstGeom>
          <a:noFill/>
        </p:spPr>
        <p:txBody>
          <a:bodyPr wrap="none" rtlCol="0">
            <a:spAutoFit/>
          </a:bodyPr>
          <a:lstStyle/>
          <a:p>
            <a:r>
              <a:rPr kumimoji="1" lang="en-US" altLang="ja-JP" sz="1000" b="1"/>
              <a:t>01.</a:t>
            </a:r>
            <a:r>
              <a:rPr kumimoji="1" lang="ja-JP" altLang="en-US" sz="1000" b="1"/>
              <a:t>武器画像</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1762021" cy="246221"/>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497830"/>
            <a:ext cx="748923" cy="246221"/>
          </a:xfrm>
          <a:prstGeom prst="rect">
            <a:avLst/>
          </a:prstGeom>
          <a:noFill/>
        </p:spPr>
        <p:txBody>
          <a:bodyPr wrap="none" rtlCol="0">
            <a:spAutoFit/>
          </a:bodyPr>
          <a:lstStyle/>
          <a:p>
            <a:r>
              <a:rPr kumimoji="1" lang="en-US" altLang="ja-JP" sz="1000" b="1"/>
              <a:t>02.</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742661"/>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16517"/>
            <a:ext cx="748923" cy="246221"/>
          </a:xfrm>
          <a:prstGeom prst="rect">
            <a:avLst/>
          </a:prstGeom>
          <a:noFill/>
        </p:spPr>
        <p:txBody>
          <a:bodyPr wrap="none" rtlCol="0">
            <a:spAutoFit/>
          </a:bodyPr>
          <a:lstStyle/>
          <a:p>
            <a:r>
              <a:rPr kumimoji="1" lang="en-US" altLang="ja-JP" sz="1000" b="1"/>
              <a:t>03.</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61348"/>
            <a:ext cx="4460647" cy="246221"/>
          </a:xfrm>
          <a:prstGeom prst="rect">
            <a:avLst/>
          </a:prstGeom>
          <a:noFill/>
        </p:spPr>
        <p:txBody>
          <a:bodyPr wrap="square" rtlCol="0">
            <a:spAutoFit/>
          </a:bodyPr>
          <a:lstStyle/>
          <a:p>
            <a:r>
              <a:rPr kumimoji="1" lang="ja-JP" altLang="en-US" sz="100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54759"/>
            <a:ext cx="1261884" cy="246221"/>
          </a:xfrm>
          <a:prstGeom prst="rect">
            <a:avLst/>
          </a:prstGeom>
          <a:noFill/>
        </p:spPr>
        <p:txBody>
          <a:bodyPr wrap="none" rtlCol="0">
            <a:spAutoFit/>
          </a:bodyPr>
          <a:lstStyle/>
          <a:p>
            <a:r>
              <a:rPr kumimoji="1" lang="en-US" altLang="ja-JP" sz="1000" b="1"/>
              <a:t>04.</a:t>
            </a:r>
            <a:r>
              <a:rPr kumimoji="1" lang="ja-JP" altLang="en-US" sz="1000" b="1"/>
              <a:t>武器パラメータ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99590"/>
            <a:ext cx="3518912" cy="553998"/>
          </a:xfrm>
          <a:prstGeom prst="rect">
            <a:avLst/>
          </a:prstGeom>
          <a:noFill/>
        </p:spPr>
        <p:txBody>
          <a:bodyPr wrap="none" rtlCol="0">
            <a:spAutoFit/>
          </a:bodyPr>
          <a:lstStyle/>
          <a:p>
            <a:r>
              <a:rPr kumimoji="1" lang="ja-JP" altLang="en-US" sz="1000"/>
              <a:t>武器のパラメータと、装備を変えたときの変化値。</a:t>
            </a:r>
            <a:endParaRPr kumimoji="1" lang="en-US" altLang="ja-JP" sz="1000"/>
          </a:p>
          <a:p>
            <a:r>
              <a:rPr kumimoji="1" lang="ja-JP" altLang="en-US" sz="1000"/>
              <a:t>本画面に来た際は、今の武器が選ばれている状態なので、</a:t>
            </a:r>
            <a:endParaRPr kumimoji="1" lang="en-US" altLang="ja-JP" sz="1000"/>
          </a:p>
          <a:p>
            <a:r>
              <a:rPr kumimoji="1" lang="ja-JP" altLang="en-US" sz="1000"/>
              <a:t>変化後の数字は変化前の数字と同じになる。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01410"/>
            <a:ext cx="1261884" cy="246221"/>
          </a:xfrm>
          <a:prstGeom prst="rect">
            <a:avLst/>
          </a:prstGeom>
          <a:noFill/>
        </p:spPr>
        <p:txBody>
          <a:bodyPr wrap="none" rtlCol="0">
            <a:noAutofit/>
          </a:bodyPr>
          <a:lstStyle/>
          <a:p>
            <a:r>
              <a:rPr kumimoji="1" lang="en-US" altLang="ja-JP" sz="1000" b="1"/>
              <a:t>06.</a:t>
            </a:r>
            <a:r>
              <a:rPr kumimoji="1" lang="ja-JP" altLang="en-US" sz="1000" b="1"/>
              <a:t>装備パーツ</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646241"/>
            <a:ext cx="3903633" cy="400110"/>
          </a:xfrm>
          <a:prstGeom prst="rect">
            <a:avLst/>
          </a:prstGeom>
          <a:noFill/>
        </p:spPr>
        <p:txBody>
          <a:bodyPr wrap="none" rtlCol="0">
            <a:spAutoFit/>
          </a:bodyPr>
          <a:lstStyle/>
          <a:p>
            <a:r>
              <a:rPr kumimoji="1" lang="ja-JP" altLang="en-US" sz="1000"/>
              <a:t>装備しているパーツのアイコンとそのレア度。</a:t>
            </a:r>
            <a:endParaRPr kumimoji="1" lang="en-US" altLang="ja-JP" sz="1000"/>
          </a:p>
          <a:p>
            <a:r>
              <a:rPr kumimoji="1" lang="ja-JP" altLang="en-US" sz="1000"/>
              <a:t>このアイコンをタップするとタブはパーツに自動で切り替わる。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a:t>02.</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a:t>03.</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a:t>04.</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8001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装備結晶</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324841"/>
            <a:ext cx="3775393" cy="1015663"/>
          </a:xfrm>
          <a:prstGeom prst="rect">
            <a:avLst/>
          </a:prstGeom>
          <a:noFill/>
        </p:spPr>
        <p:txBody>
          <a:bodyPr wrap="none" rtlCol="0">
            <a:spAutoFit/>
          </a:bodyPr>
          <a:lstStyle/>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このアイコンをタップするとタブは結晶に自動で切り替わる。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a:t>10.</a:t>
            </a:r>
            <a:r>
              <a:rPr kumimoji="1" lang="ja-JP" altLang="en-US" sz="700"/>
              <a:t>武器アイコン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341792"/>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結晶効果</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586623"/>
            <a:ext cx="3262432" cy="400110"/>
          </a:xfrm>
          <a:prstGeom prst="rect">
            <a:avLst/>
          </a:prstGeom>
          <a:noFill/>
        </p:spPr>
        <p:txBody>
          <a:bodyPr wrap="none" rtlCol="0">
            <a:spAutoFit/>
          </a:bodyPr>
          <a:lstStyle/>
          <a:p>
            <a:r>
              <a:rPr kumimoji="1" lang="ja-JP" altLang="en-US" sz="1000"/>
              <a:t>結晶名と結晶の効果。</a:t>
            </a:r>
            <a:endParaRPr kumimoji="1" lang="en-US" altLang="ja-JP" sz="1000"/>
          </a:p>
          <a:p>
            <a:r>
              <a:rPr kumimoji="1" lang="ja-JP" altLang="en-US" sz="1000"/>
              <a:t>文が長くなっても対応できるようにスクロール対応。</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2/2</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a:t>01</a:t>
            </a:r>
            <a:r>
              <a:rPr kumimoji="1" lang="ja-JP" altLang="en-US" sz="70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620683" cy="246221"/>
          </a:xfrm>
          <a:prstGeom prst="rect">
            <a:avLst/>
          </a:prstGeom>
          <a:noFill/>
        </p:spPr>
        <p:txBody>
          <a:bodyPr wrap="none" rtlCol="0">
            <a:spAutoFit/>
          </a:bodyPr>
          <a:lstStyle/>
          <a:p>
            <a:r>
              <a:rPr kumimoji="1" lang="en-US" altLang="ja-JP" sz="1000" b="1"/>
              <a:t>09.</a:t>
            </a:r>
            <a:r>
              <a:rPr kumimoji="1" lang="ja-JP" altLang="en-US" sz="1000" b="1"/>
              <a:t>タブ</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3134191" cy="1323439"/>
          </a:xfrm>
          <a:prstGeom prst="rect">
            <a:avLst/>
          </a:prstGeom>
          <a:noFill/>
        </p:spPr>
        <p:txBody>
          <a:bodyPr wrap="none" rtlCol="0">
            <a:spAutoFit/>
          </a:bodyPr>
          <a:lstStyle/>
          <a:p>
            <a:r>
              <a:rPr kumimoji="1" lang="ja-JP" altLang="en-US" sz="1000">
                <a:latin typeface="+mn-ea"/>
              </a:rPr>
              <a:t>ここでは武器、パーツ、結晶の一覧に切り替わる。</a:t>
            </a:r>
            <a:endParaRPr kumimoji="1" lang="en-US" altLang="ja-JP" sz="1000">
              <a:latin typeface="+mn-ea"/>
            </a:endParaRPr>
          </a:p>
          <a:p>
            <a:r>
              <a:rPr kumimoji="1" lang="ja-JP" altLang="en-US" sz="1000">
                <a:latin typeface="+mn-ea"/>
              </a:rPr>
              <a:t>切り替わった際の仕様は</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を参照。</a:t>
            </a:r>
            <a:endParaRPr kumimoji="1" lang="en-US" altLang="ja-JP" sz="1000">
              <a:latin typeface="+mn-ea"/>
            </a:endParaRPr>
          </a:p>
          <a:p>
            <a:endParaRPr kumimoji="1" lang="en-US" altLang="ja-JP" sz="1000">
              <a:latin typeface="+mn-ea"/>
            </a:endParaRPr>
          </a:p>
          <a:p>
            <a:r>
              <a:rPr kumimoji="1" lang="ja-JP" altLang="en-US" sz="1000">
                <a:latin typeface="+mn-ea"/>
              </a:rPr>
              <a:t>タブは３つ。</a:t>
            </a:r>
            <a:endParaRPr kumimoji="1" lang="en-US" altLang="ja-JP" sz="1000">
              <a:latin typeface="+mn-ea"/>
            </a:endParaRPr>
          </a:p>
          <a:p>
            <a:r>
              <a:rPr kumimoji="1" lang="ja-JP" altLang="en-US" sz="1000">
                <a:latin typeface="+mn-ea"/>
              </a:rPr>
              <a:t>　・武器</a:t>
            </a:r>
            <a:endParaRPr kumimoji="1" lang="en-US" altLang="ja-JP" sz="1000">
              <a:latin typeface="+mn-ea"/>
            </a:endParaRPr>
          </a:p>
          <a:p>
            <a:r>
              <a:rPr kumimoji="1" lang="ja-JP" altLang="en-US" sz="1000">
                <a:latin typeface="+mn-ea"/>
              </a:rPr>
              <a:t>　・パーツ</a:t>
            </a:r>
            <a:endParaRPr kumimoji="1" lang="en-US" altLang="ja-JP" sz="1000">
              <a:latin typeface="+mn-ea"/>
            </a:endParaRPr>
          </a:p>
          <a:p>
            <a:r>
              <a:rPr kumimoji="1" lang="ja-JP" altLang="en-US" sz="1000">
                <a:latin typeface="+mn-ea"/>
              </a:rPr>
              <a:t>　・結晶</a:t>
            </a:r>
            <a:endParaRPr kumimoji="1" lang="en-US" altLang="ja-JP" sz="100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28970"/>
            <a:ext cx="1133644" cy="246221"/>
          </a:xfrm>
          <a:prstGeom prst="rect">
            <a:avLst/>
          </a:prstGeom>
          <a:noFill/>
        </p:spPr>
        <p:txBody>
          <a:bodyPr wrap="none" rtlCol="0">
            <a:spAutoFit/>
          </a:bodyPr>
          <a:lstStyle/>
          <a:p>
            <a:r>
              <a:rPr kumimoji="1" lang="en-US" altLang="ja-JP" sz="1000" b="1"/>
              <a:t>10.</a:t>
            </a:r>
            <a:r>
              <a:rPr kumimoji="1" lang="ja-JP" altLang="en-US" sz="1000" b="1"/>
              <a:t>武器アイコン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73801"/>
            <a:ext cx="4544834" cy="1785104"/>
          </a:xfrm>
          <a:prstGeom prst="rect">
            <a:avLst/>
          </a:prstGeom>
          <a:noFill/>
        </p:spPr>
        <p:txBody>
          <a:bodyPr wrap="none" rtlCol="0">
            <a:spAutoFit/>
          </a:bodyPr>
          <a:lstStyle/>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タブで表示を切り替えてアイコンをタップした際の挙動は、</a:t>
            </a:r>
            <a:endParaRPr kumimoji="1" lang="en-US" altLang="ja-JP" sz="1000"/>
          </a:p>
          <a:p>
            <a:endParaRPr kumimoji="1" lang="en-US" altLang="ja-JP" sz="1000"/>
          </a:p>
          <a:p>
            <a:r>
              <a:rPr kumimoji="1" lang="en-US" altLang="ja-JP" sz="1000"/>
              <a:t>1</a:t>
            </a:r>
            <a:r>
              <a:rPr kumimoji="1" lang="ja-JP" altLang="en-US" sz="1000"/>
              <a:t>．空きがあればセットする。</a:t>
            </a:r>
            <a:endParaRPr kumimoji="1" lang="en-US" altLang="ja-JP" sz="1000"/>
          </a:p>
          <a:p>
            <a:r>
              <a:rPr kumimoji="1" lang="en-US" altLang="ja-JP" sz="1000"/>
              <a:t>2</a:t>
            </a:r>
            <a:r>
              <a:rPr kumimoji="1" lang="ja-JP" altLang="en-US" sz="1000"/>
              <a:t>．空きがなければ無反応。</a:t>
            </a:r>
            <a:endParaRPr kumimoji="1" lang="en-US" altLang="ja-JP" sz="1000"/>
          </a:p>
          <a:p>
            <a:endParaRPr kumimoji="1" lang="en-US" altLang="ja-JP" sz="1000"/>
          </a:p>
          <a:p>
            <a:r>
              <a:rPr kumimoji="1" lang="en-US" altLang="ja-JP" sz="1000"/>
              <a:t>※</a:t>
            </a:r>
            <a:r>
              <a:rPr kumimoji="1" lang="ja-JP" altLang="en-US" sz="1000"/>
              <a:t>自動で入れ替えはしない。パーツは入れ替えてもよさそうな気がするが、</a:t>
            </a:r>
            <a:endParaRPr kumimoji="1" lang="en-US" altLang="ja-JP" sz="1000"/>
          </a:p>
          <a:p>
            <a:r>
              <a:rPr kumimoji="1" lang="ja-JP" altLang="en-US" sz="1000"/>
              <a:t>　結晶が埋まっていた場合、どれと入れ替えるかの判断がつかない。</a:t>
            </a:r>
            <a:endParaRPr kumimoji="1" lang="en-US" altLang="ja-JP" sz="1000"/>
          </a:p>
          <a:p>
            <a:r>
              <a:rPr kumimoji="1" lang="ja-JP" altLang="en-US" sz="1000"/>
              <a:t>　結晶と動作を統一するためにパーツも入れ替えを行わない。</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a:t>02.</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a:t>03.</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a:t>04.</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564504"/>
            <a:ext cx="1261884" cy="246221"/>
          </a:xfrm>
          <a:prstGeom prst="rect">
            <a:avLst/>
          </a:prstGeom>
          <a:noFill/>
        </p:spPr>
        <p:txBody>
          <a:bodyPr wrap="none" rtlCol="0">
            <a:noAutofit/>
          </a:bodyPr>
          <a:lstStyle/>
          <a:p>
            <a:r>
              <a:rPr kumimoji="1" lang="en-US" altLang="ja-JP" sz="1000" b="1">
                <a:latin typeface="+mn-ea"/>
              </a:rPr>
              <a:t>11.</a:t>
            </a:r>
            <a:r>
              <a:rPr kumimoji="1" lang="ja-JP" altLang="en-US" sz="1000" b="1">
                <a:latin typeface="+mn-ea"/>
              </a:rPr>
              <a:t>装備中武器</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809335"/>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a:t>10.</a:t>
            </a:r>
            <a:r>
              <a:rPr kumimoji="1" lang="ja-JP" altLang="en-US" sz="700"/>
              <a:t>武器アイコン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515831"/>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760662"/>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67800" y="6004103"/>
            <a:ext cx="1261884" cy="246221"/>
          </a:xfrm>
          <a:prstGeom prst="rect">
            <a:avLst/>
          </a:prstGeom>
          <a:noFill/>
        </p:spPr>
        <p:txBody>
          <a:bodyPr wrap="none" rtlCol="0">
            <a:noAutofit/>
          </a:bodyPr>
          <a:lstStyle/>
          <a:p>
            <a:r>
              <a:rPr kumimoji="1" lang="en-US" altLang="ja-JP" sz="1000" b="1">
                <a:latin typeface="+mn-ea"/>
              </a:rPr>
              <a:t>13.OK</a:t>
            </a:r>
            <a:r>
              <a:rPr kumimoji="1" lang="ja-JP" altLang="en-US" sz="1000" b="1">
                <a:latin typeface="+mn-ea"/>
              </a:rPr>
              <a:t>ボタン</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60243" y="6248934"/>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63558"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3897028" y="3363821"/>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089471" y="3608652"/>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2"/>
          <a:stretch>
            <a:fillRect/>
          </a:stretch>
        </p:blipFill>
        <p:spPr>
          <a:xfrm>
            <a:off x="7608383" y="3802129"/>
            <a:ext cx="797852" cy="553998"/>
          </a:xfrm>
          <a:prstGeom prst="rect">
            <a:avLst/>
          </a:prstGeom>
        </p:spPr>
      </p:pic>
      <p:sp>
        <p:nvSpPr>
          <p:cNvPr id="38" name="テキスト ボックス 37">
            <a:extLst>
              <a:ext uri="{FF2B5EF4-FFF2-40B4-BE49-F238E27FC236}">
                <a16:creationId xmlns:a16="http://schemas.microsoft.com/office/drawing/2014/main" id="{693C615B-BE4A-4AD5-A793-E79583F86E89}"/>
              </a:ext>
            </a:extLst>
          </p:cNvPr>
          <p:cNvSpPr txBox="1"/>
          <p:nvPr/>
        </p:nvSpPr>
        <p:spPr>
          <a:xfrm>
            <a:off x="3893433" y="4395715"/>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085876" y="4640546"/>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3"/>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3897028" y="944205"/>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089471" y="1189036"/>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grpSp>
        <p:nvGrpSpPr>
          <p:cNvPr id="36" name="グループ化 35">
            <a:extLst>
              <a:ext uri="{FF2B5EF4-FFF2-40B4-BE49-F238E27FC236}">
                <a16:creationId xmlns:a16="http://schemas.microsoft.com/office/drawing/2014/main" id="{2707FF00-9D6A-4E5A-BE46-883E0ED3E7DC}"/>
              </a:ext>
            </a:extLst>
          </p:cNvPr>
          <p:cNvGrpSpPr/>
          <p:nvPr/>
        </p:nvGrpSpPr>
        <p:grpSpPr>
          <a:xfrm>
            <a:off x="743623" y="899616"/>
            <a:ext cx="3282401" cy="4043775"/>
            <a:chOff x="743623" y="899616"/>
            <a:chExt cx="3282401" cy="4043775"/>
          </a:xfrm>
        </p:grpSpPr>
        <p:pic>
          <p:nvPicPr>
            <p:cNvPr id="37" name="図 36">
              <a:extLst>
                <a:ext uri="{FF2B5EF4-FFF2-40B4-BE49-F238E27FC236}">
                  <a16:creationId xmlns:a16="http://schemas.microsoft.com/office/drawing/2014/main" id="{EAE53F87-17F7-48DF-B552-BB8ECE652BE4}"/>
                </a:ext>
              </a:extLst>
            </p:cNvPr>
            <p:cNvPicPr>
              <a:picLocks noChangeAspect="1"/>
            </p:cNvPicPr>
            <p:nvPr/>
          </p:nvPicPr>
          <p:blipFill>
            <a:blip r:embed="rId4"/>
            <a:stretch>
              <a:fillRect/>
            </a:stretch>
          </p:blipFill>
          <p:spPr>
            <a:xfrm>
              <a:off x="743623" y="899616"/>
              <a:ext cx="2016051" cy="3575638"/>
            </a:xfrm>
            <a:prstGeom prst="rect">
              <a:avLst/>
            </a:prstGeom>
          </p:spPr>
        </p:pic>
        <p:sp>
          <p:nvSpPr>
            <p:cNvPr id="40" name="テキスト ボックス 39">
              <a:extLst>
                <a:ext uri="{FF2B5EF4-FFF2-40B4-BE49-F238E27FC236}">
                  <a16:creationId xmlns:a16="http://schemas.microsoft.com/office/drawing/2014/main" id="{EA74BF9D-31EC-42B9-BF5C-B47EB3ED1305}"/>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1" name="直線コネクタ 40">
              <a:extLst>
                <a:ext uri="{FF2B5EF4-FFF2-40B4-BE49-F238E27FC236}">
                  <a16:creationId xmlns:a16="http://schemas.microsoft.com/office/drawing/2014/main" id="{761AA771-988C-41BE-9666-C2A115150892}"/>
                </a:ext>
              </a:extLst>
            </p:cNvPr>
            <p:cNvCxnSpPr>
              <a:cxnSpLocks/>
              <a:endCxn id="45"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17A660-66D1-4306-9B1A-486641EBDB14}"/>
                </a:ext>
              </a:extLst>
            </p:cNvPr>
            <p:cNvCxnSpPr>
              <a:cxnSpLocks/>
              <a:endCxn id="49"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8CBEB25-BF4E-404C-BCB2-92DD7C92BFB5}"/>
                </a:ext>
              </a:extLst>
            </p:cNvPr>
            <p:cNvCxnSpPr>
              <a:cxnSpLocks/>
              <a:endCxn id="47"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CEC465C-936C-4876-AB5F-BC69EE3E5941}"/>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7" name="テキスト ボックス 46">
              <a:extLst>
                <a:ext uri="{FF2B5EF4-FFF2-40B4-BE49-F238E27FC236}">
                  <a16:creationId xmlns:a16="http://schemas.microsoft.com/office/drawing/2014/main" id="{D59B290B-A8A6-4B0B-9B08-A6572D47E03F}"/>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8" name="直線コネクタ 47">
              <a:extLst>
                <a:ext uri="{FF2B5EF4-FFF2-40B4-BE49-F238E27FC236}">
                  <a16:creationId xmlns:a16="http://schemas.microsoft.com/office/drawing/2014/main" id="{77098E9F-C5C6-49A9-9A2F-8FAB87D869D3}"/>
                </a:ext>
              </a:extLst>
            </p:cNvPr>
            <p:cNvCxnSpPr>
              <a:cxnSpLocks/>
              <a:endCxn id="40"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1A74F100-86CC-4AC8-B739-7BFCCACBF497}"/>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50" name="テキスト ボックス 49">
              <a:extLst>
                <a:ext uri="{FF2B5EF4-FFF2-40B4-BE49-F238E27FC236}">
                  <a16:creationId xmlns:a16="http://schemas.microsoft.com/office/drawing/2014/main" id="{05132C0A-73FF-49DE-94BF-9478C2074267}"/>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1" name="直線コネクタ 50">
              <a:extLst>
                <a:ext uri="{FF2B5EF4-FFF2-40B4-BE49-F238E27FC236}">
                  <a16:creationId xmlns:a16="http://schemas.microsoft.com/office/drawing/2014/main" id="{766F9ECD-FB78-4F35-BD50-DAAD879F965D}"/>
                </a:ext>
              </a:extLst>
            </p:cNvPr>
            <p:cNvCxnSpPr>
              <a:cxnSpLocks/>
              <a:endCxn id="50"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24ACF8-D01C-4BFB-92E8-8C60C5E5F210}"/>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54" name="直線コネクタ 53">
              <a:extLst>
                <a:ext uri="{FF2B5EF4-FFF2-40B4-BE49-F238E27FC236}">
                  <a16:creationId xmlns:a16="http://schemas.microsoft.com/office/drawing/2014/main" id="{3215D6D1-6847-4260-8C04-A601524EABD7}"/>
                </a:ext>
              </a:extLst>
            </p:cNvPr>
            <p:cNvCxnSpPr>
              <a:cxnSpLocks/>
              <a:endCxn id="52"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39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3918279" y="1472412"/>
            <a:ext cx="1133644" cy="246221"/>
          </a:xfrm>
          <a:prstGeom prst="rect">
            <a:avLst/>
          </a:prstGeom>
          <a:noFill/>
        </p:spPr>
        <p:txBody>
          <a:bodyPr wrap="none" rtlCol="0">
            <a:spAutoFit/>
          </a:bodyPr>
          <a:lstStyle/>
          <a:p>
            <a:r>
              <a:rPr kumimoji="1" lang="en-US" altLang="ja-JP" sz="1000" b="1"/>
              <a:t>05.</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110723" y="1717243"/>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r>
              <a:rPr kumimoji="1" lang="en-US" altLang="ja-JP" sz="1000"/>
              <a:t>POWER</a:t>
            </a:r>
            <a:r>
              <a:rPr kumimoji="1" lang="ja-JP" altLang="en-US" sz="1000"/>
              <a:t>）</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3897845" y="3386431"/>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090288" y="3631262"/>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593523773"/>
              </p:ext>
            </p:extLst>
          </p:nvPr>
        </p:nvGraphicFramePr>
        <p:xfrm>
          <a:off x="4169564" y="4622525"/>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4254584"/>
            <a:ext cx="569387" cy="246221"/>
          </a:xfrm>
          <a:prstGeom prst="rect">
            <a:avLst/>
          </a:prstGeom>
          <a:noFill/>
        </p:spPr>
        <p:txBody>
          <a:bodyPr wrap="none" rtlCol="0">
            <a:spAutoFit/>
          </a:bodyPr>
          <a:lstStyle/>
          <a:p>
            <a:r>
              <a:rPr kumimoji="1" lang="ja-JP" altLang="en-US" sz="1000" b="1"/>
              <a:t>・操作</a:t>
            </a:r>
          </a:p>
        </p:txBody>
      </p:sp>
      <p:sp>
        <p:nvSpPr>
          <p:cNvPr id="83" name="テキスト ボックス 82">
            <a:extLst>
              <a:ext uri="{FF2B5EF4-FFF2-40B4-BE49-F238E27FC236}">
                <a16:creationId xmlns:a16="http://schemas.microsoft.com/office/drawing/2014/main" id="{D75D3658-BD48-41FB-8D2D-5D93E01119E5}"/>
              </a:ext>
            </a:extLst>
          </p:cNvPr>
          <p:cNvSpPr txBox="1"/>
          <p:nvPr/>
        </p:nvSpPr>
        <p:spPr>
          <a:xfrm>
            <a:off x="3897028" y="944205"/>
            <a:ext cx="2539478" cy="246221"/>
          </a:xfrm>
          <a:prstGeom prst="rect">
            <a:avLst/>
          </a:prstGeom>
          <a:noFill/>
        </p:spPr>
        <p:txBody>
          <a:bodyPr wrap="none" rtlCol="0">
            <a:spAutoFit/>
          </a:bodyPr>
          <a:lstStyle/>
          <a:p>
            <a:r>
              <a:rPr kumimoji="1" lang="en-US" altLang="ja-JP" sz="1000" b="1"/>
              <a:t>04.</a:t>
            </a:r>
            <a:r>
              <a:rPr kumimoji="1" lang="ja-JP" altLang="en-US" sz="1000" b="1"/>
              <a:t>攻撃</a:t>
            </a:r>
            <a:r>
              <a:rPr kumimoji="1" lang="en-US" altLang="ja-JP" sz="1000" b="1"/>
              <a:t>/</a:t>
            </a:r>
            <a:r>
              <a:rPr kumimoji="1" lang="ja-JP" altLang="en-US" sz="1000" b="1"/>
              <a:t>回復アイコン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84" name="テキスト ボックス 83">
            <a:extLst>
              <a:ext uri="{FF2B5EF4-FFF2-40B4-BE49-F238E27FC236}">
                <a16:creationId xmlns:a16="http://schemas.microsoft.com/office/drawing/2014/main" id="{32C45601-2119-434E-A105-AA8E8F0C0654}"/>
              </a:ext>
            </a:extLst>
          </p:cNvPr>
          <p:cNvSpPr txBox="1"/>
          <p:nvPr/>
        </p:nvSpPr>
        <p:spPr>
          <a:xfrm>
            <a:off x="4089471" y="1189036"/>
            <a:ext cx="3134191" cy="246221"/>
          </a:xfrm>
          <a:prstGeom prst="rect">
            <a:avLst/>
          </a:prstGeom>
          <a:noFill/>
        </p:spPr>
        <p:txBody>
          <a:bodyPr wrap="none" rtlCol="0">
            <a:spAutoFit/>
          </a:bodyPr>
          <a:lstStyle/>
          <a:p>
            <a:r>
              <a:rPr kumimoji="1" lang="ja-JP" altLang="en-US" sz="1000"/>
              <a:t>支援兵器が攻撃タイプか回復タイプかのアイコン。</a:t>
            </a:r>
            <a:endParaRPr kumimoji="1" lang="en-US" altLang="ja-JP" sz="1000"/>
          </a:p>
        </p:txBody>
      </p:sp>
      <p:grpSp>
        <p:nvGrpSpPr>
          <p:cNvPr id="5" name="グループ化 4">
            <a:extLst>
              <a:ext uri="{FF2B5EF4-FFF2-40B4-BE49-F238E27FC236}">
                <a16:creationId xmlns:a16="http://schemas.microsoft.com/office/drawing/2014/main" id="{FEF1262F-2134-49B8-9801-19A63E298017}"/>
              </a:ext>
            </a:extLst>
          </p:cNvPr>
          <p:cNvGrpSpPr/>
          <p:nvPr/>
        </p:nvGrpSpPr>
        <p:grpSpPr>
          <a:xfrm>
            <a:off x="743623" y="899616"/>
            <a:ext cx="3282401" cy="4043775"/>
            <a:chOff x="743623" y="899616"/>
            <a:chExt cx="3282401" cy="4043775"/>
          </a:xfrm>
        </p:grpSpPr>
        <p:pic>
          <p:nvPicPr>
            <p:cNvPr id="82" name="図 81">
              <a:extLst>
                <a:ext uri="{FF2B5EF4-FFF2-40B4-BE49-F238E27FC236}">
                  <a16:creationId xmlns:a16="http://schemas.microsoft.com/office/drawing/2014/main" id="{50B1DBB8-214D-4276-AA79-C25E960FE62C}"/>
                </a:ext>
              </a:extLst>
            </p:cNvPr>
            <p:cNvPicPr>
              <a:picLocks noChangeAspect="1"/>
            </p:cNvPicPr>
            <p:nvPr/>
          </p:nvPicPr>
          <p:blipFill>
            <a:blip r:embed="rId2"/>
            <a:stretch>
              <a:fillRect/>
            </a:stretch>
          </p:blipFill>
          <p:spPr>
            <a:xfrm>
              <a:off x="743623" y="899616"/>
              <a:ext cx="2016051" cy="3575638"/>
            </a:xfrm>
            <a:prstGeom prst="rect">
              <a:avLst/>
            </a:prstGeom>
          </p:spPr>
        </p:pic>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5469AFA1-F445-41CB-826F-13A8D4BF5F9E}"/>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86" name="直線コネクタ 85">
              <a:extLst>
                <a:ext uri="{FF2B5EF4-FFF2-40B4-BE49-F238E27FC236}">
                  <a16:creationId xmlns:a16="http://schemas.microsoft.com/office/drawing/2014/main" id="{778B3095-A219-4C10-8A99-8B1444F35DDF}"/>
                </a:ext>
              </a:extLst>
            </p:cNvPr>
            <p:cNvCxnSpPr>
              <a:cxnSpLocks/>
              <a:endCxn id="85"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02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2616101"/>
          </a:xfrm>
          <a:prstGeom prst="rect">
            <a:avLst/>
          </a:prstGeom>
          <a:noFill/>
        </p:spPr>
        <p:txBody>
          <a:bodyPr wrap="none" rtlCol="0" anchor="t">
            <a:spAutoFit/>
          </a:bodyPr>
          <a:lstStyle/>
          <a:p>
            <a:r>
              <a:rPr kumimoji="1" lang="ja-JP" altLang="en-US" sz="1200" b="1" dirty="0"/>
              <a:t>○おまかせ編成</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r>
              <a:rPr kumimoji="1" lang="en-US" altLang="ja-JP" sz="1200" b="1" dirty="0">
                <a:solidFill>
                  <a:srgbClr val="FF0000"/>
                </a:solidFill>
              </a:rPr>
              <a:t>(20200212</a:t>
            </a:r>
            <a:r>
              <a:rPr kumimoji="1" lang="ja-JP" altLang="en-US" sz="1200" b="1" dirty="0">
                <a:solidFill>
                  <a:srgbClr val="FF0000"/>
                </a:solidFill>
              </a:rPr>
              <a:t>追記</a:t>
            </a:r>
            <a:r>
              <a:rPr kumimoji="1" lang="en-US" altLang="ja-JP" sz="1200" b="1" dirty="0">
                <a:solidFill>
                  <a:srgbClr val="FF0000"/>
                </a:solidFill>
              </a:rPr>
              <a:t>)</a:t>
            </a:r>
          </a:p>
          <a:p>
            <a:r>
              <a:rPr kumimoji="1" lang="ja-JP" altLang="en-US" sz="1200" b="1" dirty="0"/>
              <a:t>　　</a:t>
            </a:r>
            <a:r>
              <a:rPr kumimoji="1" lang="ja-JP" altLang="en-US" sz="1200" dirty="0"/>
              <a:t>変更する・しないの選択。</a:t>
            </a:r>
            <a:endParaRPr kumimoji="1" lang="en-US" altLang="ja-JP" sz="800" dirty="0"/>
          </a:p>
          <a:p>
            <a:endParaRPr kumimoji="1" lang="en-US" altLang="ja-JP" sz="800" dirty="0"/>
          </a:p>
          <a:p>
            <a:r>
              <a:rPr kumimoji="1" lang="ja-JP" altLang="en-US" sz="1200" b="1" dirty="0"/>
              <a:t>　・ソート </a:t>
            </a:r>
            <a:r>
              <a:rPr kumimoji="1" lang="en-US" altLang="ja-JP" sz="900" dirty="0">
                <a:solidFill>
                  <a:srgbClr val="FF0000"/>
                </a:solidFill>
              </a:rPr>
              <a:t>※ALL</a:t>
            </a:r>
            <a:r>
              <a:rPr kumimoji="1" lang="ja-JP" altLang="en-US" sz="900" dirty="0">
                <a:solidFill>
                  <a:srgbClr val="FF0000"/>
                </a:solidFill>
              </a:rPr>
              <a:t>を廃止</a:t>
            </a:r>
            <a:endParaRPr kumimoji="1" lang="en-US" altLang="ja-JP" sz="900" dirty="0">
              <a:solidFill>
                <a:srgbClr val="FF0000"/>
              </a:solidFill>
            </a:endParaRPr>
          </a:p>
          <a:p>
            <a:r>
              <a:rPr kumimoji="1" lang="ja-JP" altLang="en-US" sz="1200" b="1" dirty="0"/>
              <a:t>　　</a:t>
            </a:r>
            <a:r>
              <a:rPr kumimoji="1" lang="ja-JP" altLang="en-US" sz="1200" dirty="0">
                <a:ea typeface="メイリオ"/>
              </a:rPr>
              <a:t>複数を選択することは出来ない。</a:t>
            </a:r>
            <a:endParaRPr lang="ja-JP" altLang="en-US" sz="1200" dirty="0">
              <a:ea typeface="メイリオ"/>
            </a:endParaRPr>
          </a:p>
          <a:p>
            <a:r>
              <a:rPr kumimoji="1" lang="ja-JP" altLang="en-US" sz="1200" dirty="0">
                <a:ea typeface="メイリオ"/>
              </a:rPr>
              <a:t>　　属性の優先なども踏まえ、</a:t>
            </a:r>
            <a:endParaRPr kumimoji="1" lang="en-US" altLang="ja-JP" sz="1200" dirty="0">
              <a:ea typeface="メイリオ"/>
            </a:endParaRPr>
          </a:p>
          <a:p>
            <a:r>
              <a:rPr kumimoji="1" lang="ja-JP" altLang="en-US" sz="1200" dirty="0">
                <a:ea typeface="メイリオ"/>
              </a:rPr>
              <a:t>　　指定したパラメータが同じの値の場合は、</a:t>
            </a:r>
            <a:endParaRPr lang="en-US" altLang="ja-JP" sz="1200" dirty="0">
              <a:ea typeface="メイリオ"/>
            </a:endParaRPr>
          </a:p>
          <a:p>
            <a:r>
              <a:rPr kumimoji="1" lang="ja-JP" altLang="en-US" sz="1200" dirty="0"/>
              <a:t>　　</a:t>
            </a:r>
            <a:r>
              <a:rPr kumimoji="1" lang="ja-JP" altLang="en-US" sz="1200" b="1" dirty="0"/>
              <a:t>レア </a:t>
            </a:r>
            <a:r>
              <a:rPr kumimoji="1" lang="en-US" altLang="ja-JP" sz="1200" b="1" dirty="0"/>
              <a:t>&gt; </a:t>
            </a:r>
            <a:r>
              <a:rPr kumimoji="1" lang="ja-JP" altLang="en-US" sz="1200" b="1" dirty="0"/>
              <a:t>進化 </a:t>
            </a:r>
            <a:r>
              <a:rPr kumimoji="1" lang="en-US" altLang="ja-JP" sz="1200" b="1" dirty="0"/>
              <a:t>&gt;</a:t>
            </a:r>
            <a:r>
              <a:rPr kumimoji="1" lang="ja-JP" altLang="en-US" sz="1200" b="1" dirty="0"/>
              <a:t> レベル </a:t>
            </a:r>
            <a:r>
              <a:rPr kumimoji="1" lang="en-US" altLang="ja-JP" sz="1200" b="1" dirty="0"/>
              <a:t>&gt;</a:t>
            </a:r>
            <a:r>
              <a:rPr kumimoji="1" lang="ja-JP" altLang="en-US" sz="1200" b="1" dirty="0"/>
              <a:t> 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dirty="0">
                <a:ea typeface="メイリオ"/>
              </a:rPr>
              <a:t>　　※</a:t>
            </a:r>
            <a:r>
              <a:rPr kumimoji="1" lang="ja-JP" altLang="en-US" sz="1200" dirty="0">
                <a:ea typeface="メイリオ"/>
              </a:rPr>
              <a:t>細部まで同一の場合は新しく入手した方を優先</a:t>
            </a:r>
            <a:endParaRPr lang="en-US" altLang="ja-JP" sz="1200" dirty="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0214"/>
            <a:ext cx="4365943" cy="4217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2265931"/>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4672564"/>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4665315"/>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sp>
        <p:nvSpPr>
          <p:cNvPr id="130" name="四角形: 角を丸くする 129">
            <a:extLst>
              <a:ext uri="{FF2B5EF4-FFF2-40B4-BE49-F238E27FC236}">
                <a16:creationId xmlns:a16="http://schemas.microsoft.com/office/drawing/2014/main" id="{E1A8E439-EA9D-4C8A-AA17-61F0D1985679}"/>
              </a:ext>
            </a:extLst>
          </p:cNvPr>
          <p:cNvSpPr/>
          <p:nvPr/>
        </p:nvSpPr>
        <p:spPr>
          <a:xfrm>
            <a:off x="5676284"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6274365"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887607"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7485688" y="3234703"/>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8083769"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1631733"/>
            <a:ext cx="2247044" cy="369332"/>
          </a:xfrm>
          <a:prstGeom prst="rect">
            <a:avLst/>
          </a:prstGeom>
          <a:noFill/>
        </p:spPr>
        <p:txBody>
          <a:bodyPr wrap="square" rtlCol="0">
            <a:spAutoFit/>
          </a:bodyPr>
          <a:lstStyle/>
          <a:p>
            <a:pPr algn="ctr"/>
            <a:r>
              <a:rPr kumimoji="1" lang="ja-JP" altLang="en-US"/>
              <a:t>おまかせ</a:t>
            </a:r>
          </a:p>
        </p:txBody>
      </p:sp>
      <p:sp>
        <p:nvSpPr>
          <p:cNvPr id="328" name="四角形: 角を丸くする 327">
            <a:extLst>
              <a:ext uri="{FF2B5EF4-FFF2-40B4-BE49-F238E27FC236}">
                <a16:creationId xmlns:a16="http://schemas.microsoft.com/office/drawing/2014/main" id="{F6C60A60-9AAB-4378-9A8C-81F0E17600A2}"/>
              </a:ext>
            </a:extLst>
          </p:cNvPr>
          <p:cNvSpPr/>
          <p:nvPr/>
        </p:nvSpPr>
        <p:spPr>
          <a:xfrm>
            <a:off x="6495614" y="2293072"/>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570301" y="2300683"/>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675007" y="2235689"/>
            <a:ext cx="105197" cy="2681812"/>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54640" y="374091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721660" y="3174272"/>
            <a:ext cx="1388115" cy="307777"/>
          </a:xfrm>
          <a:prstGeom prst="rect">
            <a:avLst/>
          </a:prstGeom>
          <a:noFill/>
        </p:spPr>
        <p:txBody>
          <a:bodyPr wrap="square" rtlCol="0">
            <a:spAutoFit/>
          </a:bodyPr>
          <a:lstStyle/>
          <a:p>
            <a:r>
              <a:rPr kumimoji="1" lang="ja-JP" altLang="en-US" sz="1400" dirty="0"/>
              <a:t>属性</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EAEE5EEA-1245-4C8B-AF7E-586CC014A20E}"/>
              </a:ext>
            </a:extLst>
          </p:cNvPr>
          <p:cNvCxnSpPr>
            <a:cxnSpLocks/>
          </p:cNvCxnSpPr>
          <p:nvPr/>
        </p:nvCxnSpPr>
        <p:spPr>
          <a:xfrm>
            <a:off x="5056918" y="288291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四角形: 角を丸くする 112">
            <a:extLst>
              <a:ext uri="{FF2B5EF4-FFF2-40B4-BE49-F238E27FC236}">
                <a16:creationId xmlns:a16="http://schemas.microsoft.com/office/drawing/2014/main" id="{4EFFD2E6-2C40-4037-8A8D-1388491AC483}"/>
              </a:ext>
            </a:extLst>
          </p:cNvPr>
          <p:cNvSpPr/>
          <p:nvPr/>
        </p:nvSpPr>
        <p:spPr>
          <a:xfrm>
            <a:off x="6231877"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t>HP</a:t>
            </a:r>
            <a:r>
              <a:rPr kumimoji="1" lang="ja-JP" altLang="en-US" sz="800" dirty="0"/>
              <a:t>優先</a:t>
            </a:r>
            <a:endParaRPr kumimoji="1" lang="en-US" altLang="ja-JP" sz="800" dirty="0"/>
          </a:p>
        </p:txBody>
      </p:sp>
      <p:sp>
        <p:nvSpPr>
          <p:cNvPr id="114" name="四角形: 角を丸くする 113">
            <a:extLst>
              <a:ext uri="{FF2B5EF4-FFF2-40B4-BE49-F238E27FC236}">
                <a16:creationId xmlns:a16="http://schemas.microsoft.com/office/drawing/2014/main" id="{9DA47A01-6D0B-4718-B966-71433233617F}"/>
              </a:ext>
            </a:extLst>
          </p:cNvPr>
          <p:cNvSpPr/>
          <p:nvPr/>
        </p:nvSpPr>
        <p:spPr>
          <a:xfrm>
            <a:off x="6829958"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ATK</a:t>
            </a:r>
            <a:r>
              <a:rPr kumimoji="1" lang="ja-JP" altLang="en-US" sz="700" dirty="0"/>
              <a:t>優先</a:t>
            </a:r>
            <a:endParaRPr kumimoji="1" lang="en-US" altLang="ja-JP" sz="700" dirty="0"/>
          </a:p>
        </p:txBody>
      </p:sp>
      <p:sp>
        <p:nvSpPr>
          <p:cNvPr id="116" name="四角形: 角を丸くする 115">
            <a:extLst>
              <a:ext uri="{FF2B5EF4-FFF2-40B4-BE49-F238E27FC236}">
                <a16:creationId xmlns:a16="http://schemas.microsoft.com/office/drawing/2014/main" id="{22C0D7BC-64EC-4CE2-B301-0547C0718264}"/>
              </a:ext>
            </a:extLst>
          </p:cNvPr>
          <p:cNvSpPr/>
          <p:nvPr/>
        </p:nvSpPr>
        <p:spPr>
          <a:xfrm>
            <a:off x="7443200" y="4097288"/>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DEF</a:t>
            </a:r>
            <a:r>
              <a:rPr kumimoji="1" lang="ja-JP" altLang="en-US" sz="700" dirty="0"/>
              <a:t>優先</a:t>
            </a:r>
            <a:endParaRPr kumimoji="1" lang="en-US" altLang="ja-JP" sz="700" dirty="0"/>
          </a:p>
        </p:txBody>
      </p:sp>
      <p:sp>
        <p:nvSpPr>
          <p:cNvPr id="117" name="四角形: 角を丸くする 116">
            <a:extLst>
              <a:ext uri="{FF2B5EF4-FFF2-40B4-BE49-F238E27FC236}">
                <a16:creationId xmlns:a16="http://schemas.microsoft.com/office/drawing/2014/main" id="{4955C1E0-C093-4C19-B459-94AD06097DC3}"/>
              </a:ext>
            </a:extLst>
          </p:cNvPr>
          <p:cNvSpPr/>
          <p:nvPr/>
        </p:nvSpPr>
        <p:spPr>
          <a:xfrm>
            <a:off x="8041281" y="4097288"/>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SPD</a:t>
            </a:r>
            <a:r>
              <a:rPr kumimoji="1" lang="ja-JP" altLang="en-US" sz="700" dirty="0"/>
              <a:t>優先</a:t>
            </a:r>
            <a:endParaRPr kumimoji="1" lang="en-US" altLang="ja-JP" sz="700" dirty="0"/>
          </a:p>
        </p:txBody>
      </p:sp>
      <p:sp>
        <p:nvSpPr>
          <p:cNvPr id="119" name="テキスト ボックス 118">
            <a:extLst>
              <a:ext uri="{FF2B5EF4-FFF2-40B4-BE49-F238E27FC236}">
                <a16:creationId xmlns:a16="http://schemas.microsoft.com/office/drawing/2014/main" id="{04CFAF5D-A912-482A-BFBF-3C2AE084CEF7}"/>
              </a:ext>
            </a:extLst>
          </p:cNvPr>
          <p:cNvSpPr txBox="1"/>
          <p:nvPr/>
        </p:nvSpPr>
        <p:spPr>
          <a:xfrm>
            <a:off x="4721660" y="4050878"/>
            <a:ext cx="1223459" cy="307777"/>
          </a:xfrm>
          <a:prstGeom prst="rect">
            <a:avLst/>
          </a:prstGeom>
          <a:noFill/>
        </p:spPr>
        <p:txBody>
          <a:bodyPr wrap="square" rtlCol="0">
            <a:spAutoFit/>
          </a:bodyPr>
          <a:lstStyle/>
          <a:p>
            <a:r>
              <a:rPr kumimoji="1" lang="ja-JP" altLang="en-US" sz="1400" dirty="0"/>
              <a:t>パラメータ</a:t>
            </a:r>
          </a:p>
        </p:txBody>
      </p:sp>
    </p:spTree>
    <p:extLst>
      <p:ext uri="{BB962C8B-B14F-4D97-AF65-F5344CB8AC3E}">
        <p14:creationId xmlns:p14="http://schemas.microsoft.com/office/powerpoint/2010/main" val="2874002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512789633"/>
              </p:ext>
            </p:extLst>
          </p:nvPr>
        </p:nvGraphicFramePr>
        <p:xfrm>
          <a:off x="599845" y="969361"/>
          <a:ext cx="6200140" cy="41148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endParaRPr kumimoji="1" lang="ja-JP" altLang="en-US" sz="1400" b="1">
              <a:solidFill>
                <a:schemeClr val="bg1">
                  <a:lumMod val="85000"/>
                </a:schemeClr>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ブルー, 時計 が含まれている画像&#10;&#10;自動的に生成された説明">
            <a:extLst>
              <a:ext uri="{FF2B5EF4-FFF2-40B4-BE49-F238E27FC236}">
                <a16:creationId xmlns:a16="http://schemas.microsoft.com/office/drawing/2014/main" id="{29538044-9EBB-45E4-A27C-1A01FF197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334" y="2762190"/>
            <a:ext cx="869486" cy="15461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48" idx="1"/>
          </p:cNvCxnSpPr>
          <p:nvPr/>
        </p:nvCxnSpPr>
        <p:spPr>
          <a:xfrm>
            <a:off x="2855900" y="1741675"/>
            <a:ext cx="807434" cy="17935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48" idx="3"/>
            <a:endCxn id="5" idx="1"/>
          </p:cNvCxnSpPr>
          <p:nvPr/>
        </p:nvCxnSpPr>
        <p:spPr>
          <a:xfrm>
            <a:off x="4532820" y="3535248"/>
            <a:ext cx="536596" cy="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a:latin typeface="+mn-ea"/>
              </a:rPr>
              <a:t>14.</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a:latin typeface="+mn-ea"/>
              </a:rPr>
              <a:t>12.</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63F1C-4B40-44E0-BB8C-43264326B560}">
  <ds:schemaRefs>
    <ds:schemaRef ds:uri="http://schemas.microsoft.com/office/2006/documentManagement/types"/>
    <ds:schemaRef ds:uri="0296febf-2773-4faf-ae76-6dee2362d0db"/>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158</TotalTime>
  <Words>6288</Words>
  <Application>Microsoft Office PowerPoint</Application>
  <PresentationFormat>画面に合わせる (4:3)</PresentationFormat>
  <Paragraphs>1002</Paragraphs>
  <Slides>31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游ゴシック</vt:lpstr>
      <vt:lpstr>Century Gothic</vt:lpstr>
      <vt:lpstr>メイリオ</vt:lpstr>
      <vt:lpstr>Arial</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6</cp:revision>
  <dcterms:created xsi:type="dcterms:W3CDTF">2019-06-27T02:30:15Z</dcterms:created>
  <dcterms:modified xsi:type="dcterms:W3CDTF">2020-02-12T09:59:05Z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